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555" r:id="rId2"/>
    <p:sldId id="559" r:id="rId3"/>
    <p:sldId id="560" r:id="rId4"/>
    <p:sldId id="561" r:id="rId5"/>
    <p:sldId id="562" r:id="rId6"/>
    <p:sldId id="563" r:id="rId7"/>
    <p:sldId id="564" r:id="rId8"/>
    <p:sldId id="565" r:id="rId9"/>
    <p:sldId id="566" r:id="rId10"/>
    <p:sldId id="567" r:id="rId11"/>
    <p:sldId id="568" r:id="rId12"/>
    <p:sldId id="569" r:id="rId13"/>
    <p:sldId id="570" r:id="rId14"/>
    <p:sldId id="571" r:id="rId15"/>
    <p:sldId id="572" r:id="rId16"/>
    <p:sldId id="573" r:id="rId17"/>
    <p:sldId id="574" r:id="rId18"/>
    <p:sldId id="575" r:id="rId19"/>
    <p:sldId id="576" r:id="rId20"/>
    <p:sldId id="577" r:id="rId21"/>
    <p:sldId id="578" r:id="rId22"/>
    <p:sldId id="579" r:id="rId23"/>
    <p:sldId id="580" r:id="rId24"/>
    <p:sldId id="581" r:id="rId25"/>
    <p:sldId id="582" r:id="rId26"/>
    <p:sldId id="583" r:id="rId27"/>
    <p:sldId id="584" r:id="rId28"/>
    <p:sldId id="585" r:id="rId29"/>
    <p:sldId id="586" r:id="rId30"/>
    <p:sldId id="587" r:id="rId31"/>
    <p:sldId id="588" r:id="rId32"/>
    <p:sldId id="589" r:id="rId33"/>
    <p:sldId id="590" r:id="rId34"/>
    <p:sldId id="591" r:id="rId35"/>
    <p:sldId id="592" r:id="rId36"/>
    <p:sldId id="593" r:id="rId37"/>
    <p:sldId id="594" r:id="rId38"/>
    <p:sldId id="595" r:id="rId39"/>
    <p:sldId id="596" r:id="rId40"/>
    <p:sldId id="597" r:id="rId41"/>
    <p:sldId id="598" r:id="rId42"/>
    <p:sldId id="599" r:id="rId43"/>
    <p:sldId id="600" r:id="rId44"/>
    <p:sldId id="601" r:id="rId45"/>
    <p:sldId id="602"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A0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2" autoAdjust="0"/>
    <p:restoredTop sz="87666" autoAdjust="0"/>
  </p:normalViewPr>
  <p:slideViewPr>
    <p:cSldViewPr>
      <p:cViewPr>
        <p:scale>
          <a:sx n="79" d="100"/>
          <a:sy n="79" d="100"/>
        </p:scale>
        <p:origin x="-1402" y="-139"/>
      </p:cViewPr>
      <p:guideLst>
        <p:guide orient="horz" pos="2160"/>
        <p:guide pos="2880"/>
      </p:guideLst>
    </p:cSldViewPr>
  </p:slideViewPr>
  <p:outlineViewPr>
    <p:cViewPr>
      <p:scale>
        <a:sx n="33" d="100"/>
        <a:sy n="33" d="100"/>
      </p:scale>
      <p:origin x="0" y="177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35.xml"/><Relationship Id="rId3" Type="http://schemas.openxmlformats.org/officeDocument/2006/relationships/slide" Target="slides/slide27.xml"/><Relationship Id="rId7" Type="http://schemas.openxmlformats.org/officeDocument/2006/relationships/slide" Target="slides/slide33.xml"/><Relationship Id="rId2" Type="http://schemas.openxmlformats.org/officeDocument/2006/relationships/slide" Target="slides/slide26.xml"/><Relationship Id="rId1" Type="http://schemas.openxmlformats.org/officeDocument/2006/relationships/slide" Target="slides/slide3.xml"/><Relationship Id="rId6" Type="http://schemas.openxmlformats.org/officeDocument/2006/relationships/slide" Target="slides/slide30.xml"/><Relationship Id="rId5" Type="http://schemas.openxmlformats.org/officeDocument/2006/relationships/slide" Target="slides/slide29.xml"/><Relationship Id="rId4"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50" tIns="46576" rIns="93150" bIns="46576" rtlCol="0"/>
          <a:lstStyle>
            <a:lvl1pPr algn="r">
              <a:defRPr sz="1200"/>
            </a:lvl1pPr>
          </a:lstStyle>
          <a:p>
            <a:fld id="{086D997F-E2B8-40BB-9F8E-96F3548D7757}" type="datetimeFigureOut">
              <a:rPr lang="en-US" smtClean="0"/>
              <a:pPr/>
              <a:t>2/5/2014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0" tIns="46576" rIns="93150" bIns="46576" rtlCol="0" anchor="b"/>
          <a:lstStyle>
            <a:lvl1pPr algn="r">
              <a:defRPr sz="1200"/>
            </a:lvl1pPr>
          </a:lstStyle>
          <a:p>
            <a:fld id="{2A17E0AB-82E0-4B36-BFE8-0A12B78D52E8}" type="slidenum">
              <a:rPr lang="en-US" smtClean="0"/>
              <a:pPr/>
              <a:t>‹#›</a:t>
            </a:fld>
            <a:endParaRPr lang="en-US" dirty="0"/>
          </a:p>
        </p:txBody>
      </p:sp>
    </p:spTree>
    <p:extLst>
      <p:ext uri="{BB962C8B-B14F-4D97-AF65-F5344CB8AC3E}">
        <p14:creationId xmlns:p14="http://schemas.microsoft.com/office/powerpoint/2010/main" val="699096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0" tIns="46576" rIns="93150" bIns="46576" rtlCol="0"/>
          <a:lstStyle>
            <a:lvl1pPr algn="r">
              <a:defRPr sz="1200"/>
            </a:lvl1pPr>
          </a:lstStyle>
          <a:p>
            <a:fld id="{91EC0363-DE8D-45D5-95E3-6CD7241C0A34}" type="datetimeFigureOut">
              <a:rPr lang="en-US" smtClean="0"/>
              <a:pPr/>
              <a:t>2/5/2014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0" tIns="46576" rIns="93150" bIns="465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0" tIns="46576" rIns="93150" bIns="46576" rtlCol="0" anchor="b"/>
          <a:lstStyle>
            <a:lvl1pPr algn="r">
              <a:defRPr sz="1200"/>
            </a:lvl1pPr>
          </a:lstStyle>
          <a:p>
            <a:fld id="{684C561D-F26A-49DC-800F-7AEF4C601D4D}" type="slidenum">
              <a:rPr lang="en-US" smtClean="0"/>
              <a:pPr/>
              <a:t>‹#›</a:t>
            </a:fld>
            <a:endParaRPr lang="en-US" dirty="0"/>
          </a:p>
        </p:txBody>
      </p:sp>
    </p:spTree>
    <p:extLst>
      <p:ext uri="{BB962C8B-B14F-4D97-AF65-F5344CB8AC3E}">
        <p14:creationId xmlns:p14="http://schemas.microsoft.com/office/powerpoint/2010/main" val="132637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500">
              <a:defRPr/>
            </a:pP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Extreme aggradation as a result of a landslide and material transport during high flows.</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11</a:t>
            </a:fld>
            <a:endParaRPr lang="en-US"/>
          </a:p>
        </p:txBody>
      </p:sp>
    </p:spTree>
    <p:extLst>
      <p:ext uri="{BB962C8B-B14F-4D97-AF65-F5344CB8AC3E}">
        <p14:creationId xmlns:p14="http://schemas.microsoft.com/office/powerpoint/2010/main" val="147234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Beaver Creek, Louisiana</a:t>
            </a:r>
          </a:p>
          <a:p>
            <a:r>
              <a:rPr lang="en-US" dirty="0" smtClean="0"/>
              <a:t>Contraction Scour showing hole under the divided highway (piers</a:t>
            </a:r>
            <a:r>
              <a:rPr lang="en-US" baseline="0" dirty="0" smtClean="0"/>
              <a:t> cannot be seen) and damage to the slope pavement.</a:t>
            </a:r>
          </a:p>
          <a:p>
            <a:r>
              <a:rPr lang="en-US" baseline="0" dirty="0" smtClean="0"/>
              <a:t>Sand from the scour hole was deposited downstream as can be seen in the photo.</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13</a:t>
            </a:fld>
            <a:endParaRPr lang="en-US"/>
          </a:p>
        </p:txBody>
      </p:sp>
    </p:spTree>
    <p:extLst>
      <p:ext uri="{BB962C8B-B14F-4D97-AF65-F5344CB8AC3E}">
        <p14:creationId xmlns:p14="http://schemas.microsoft.com/office/powerpoint/2010/main" val="38894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case of abutments set back from the main channel, during floods the water flows outside the main channel and has to contract to get through the bridge.</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14</a:t>
            </a:fld>
            <a:endParaRPr lang="en-US"/>
          </a:p>
        </p:txBody>
      </p:sp>
    </p:spTree>
    <p:extLst>
      <p:ext uri="{BB962C8B-B14F-4D97-AF65-F5344CB8AC3E}">
        <p14:creationId xmlns:p14="http://schemas.microsoft.com/office/powerpoint/2010/main" val="305788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Scour can be significant at relief bridges as well as the</a:t>
            </a:r>
            <a:r>
              <a:rPr lang="en-US" baseline="0" dirty="0" smtClean="0"/>
              <a:t> main channel bridge.</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15</a:t>
            </a:fld>
            <a:endParaRPr lang="en-US"/>
          </a:p>
        </p:txBody>
      </p:sp>
    </p:spTree>
    <p:extLst>
      <p:ext uri="{BB962C8B-B14F-4D97-AF65-F5344CB8AC3E}">
        <p14:creationId xmlns:p14="http://schemas.microsoft.com/office/powerpoint/2010/main" val="2021187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shows a relief bridge on the Tom </a:t>
            </a:r>
            <a:r>
              <a:rPr lang="en-US" dirty="0" err="1" smtClean="0"/>
              <a:t>Bigby</a:t>
            </a:r>
            <a:r>
              <a:rPr lang="en-US" dirty="0" smtClean="0"/>
              <a:t> River in Mississippi.  The scour hole formed during high flows and did not refill as</a:t>
            </a:r>
            <a:r>
              <a:rPr lang="en-US" baseline="0" dirty="0" smtClean="0"/>
              <a:t> the flood levels receded.  The cars you see in the photo are “Detroit Riprap.”</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16</a:t>
            </a:fld>
            <a:endParaRPr lang="en-US"/>
          </a:p>
        </p:txBody>
      </p:sp>
    </p:spTree>
    <p:extLst>
      <p:ext uri="{BB962C8B-B14F-4D97-AF65-F5344CB8AC3E}">
        <p14:creationId xmlns:p14="http://schemas.microsoft.com/office/powerpoint/2010/main" val="82480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direction of the currents on all sides of bridge</a:t>
            </a:r>
            <a:r>
              <a:rPr lang="en-US" baseline="0" dirty="0" smtClean="0"/>
              <a:t> piers.  Scour will continue until an equilibrium is reached.</a:t>
            </a:r>
          </a:p>
          <a:p>
            <a:r>
              <a:rPr lang="en-US" baseline="0" dirty="0" smtClean="0"/>
              <a:t>Note the horseshoe vortex at the toe of the pier.  This is referred to by some as the “vacuum cleaner” vortex.</a:t>
            </a:r>
          </a:p>
          <a:p>
            <a:r>
              <a:rPr lang="en-US" baseline="0" dirty="0" smtClean="0"/>
              <a:t>Currents work in concert to create the scour hole.</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17</a:t>
            </a:fld>
            <a:endParaRPr lang="en-US"/>
          </a:p>
        </p:txBody>
      </p:sp>
    </p:spTree>
    <p:extLst>
      <p:ext uri="{BB962C8B-B14F-4D97-AF65-F5344CB8AC3E}">
        <p14:creationId xmlns:p14="http://schemas.microsoft.com/office/powerpoint/2010/main" val="162358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local pier</a:t>
            </a:r>
            <a:r>
              <a:rPr lang="en-US" baseline="0" dirty="0" smtClean="0"/>
              <a:t> scour.  These piers were under water during the flood, but are now dry since the flood waters receded.</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18</a:t>
            </a:fld>
            <a:endParaRPr lang="en-US"/>
          </a:p>
        </p:txBody>
      </p:sp>
    </p:spTree>
    <p:extLst>
      <p:ext uri="{BB962C8B-B14F-4D97-AF65-F5344CB8AC3E}">
        <p14:creationId xmlns:p14="http://schemas.microsoft.com/office/powerpoint/2010/main" val="2833116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vortexes around the abutment.</a:t>
            </a:r>
            <a:r>
              <a:rPr lang="en-US" baseline="0" dirty="0" smtClean="0"/>
              <a:t>  The wake vortex and the horizontal vortex are the main causes of abutment scour.</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19</a:t>
            </a:fld>
            <a:endParaRPr lang="en-US"/>
          </a:p>
        </p:txBody>
      </p:sp>
    </p:spTree>
    <p:extLst>
      <p:ext uri="{BB962C8B-B14F-4D97-AF65-F5344CB8AC3E}">
        <p14:creationId xmlns:p14="http://schemas.microsoft.com/office/powerpoint/2010/main" val="3070567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abutment</a:t>
            </a:r>
            <a:r>
              <a:rPr lang="en-US" baseline="0" dirty="0" smtClean="0"/>
              <a:t> scour.  </a:t>
            </a:r>
          </a:p>
          <a:p>
            <a:r>
              <a:rPr lang="en-US" baseline="0" dirty="0" smtClean="0"/>
              <a:t>Flow is coming toward the viewer.</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20</a:t>
            </a:fld>
            <a:endParaRPr lang="en-US"/>
          </a:p>
        </p:txBody>
      </p:sp>
    </p:spTree>
    <p:extLst>
      <p:ext uri="{BB962C8B-B14F-4D97-AF65-F5344CB8AC3E}">
        <p14:creationId xmlns:p14="http://schemas.microsoft.com/office/powerpoint/2010/main" val="1033222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a:t>
            </a:r>
            <a:r>
              <a:rPr lang="en-US" baseline="0" dirty="0" smtClean="0"/>
              <a:t> Advisory T 5140.23 came out in 1991.</a:t>
            </a:r>
          </a:p>
          <a:p>
            <a:r>
              <a:rPr lang="en-US" baseline="0" dirty="0" smtClean="0"/>
              <a:t>It is still valid and addresses bridge scour in general; the following slides highlight some of the guidance.</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21</a:t>
            </a:fld>
            <a:endParaRPr lang="en-US"/>
          </a:p>
        </p:txBody>
      </p:sp>
    </p:spTree>
    <p:extLst>
      <p:ext uri="{BB962C8B-B14F-4D97-AF65-F5344CB8AC3E}">
        <p14:creationId xmlns:p14="http://schemas.microsoft.com/office/powerpoint/2010/main" val="180573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HEC 20 Stream Stability at Highway Structures  (Understanding</a:t>
            </a:r>
            <a:r>
              <a:rPr lang="en-US" baseline="0" dirty="0" smtClean="0"/>
              <a:t> Stream Behavior)</a:t>
            </a:r>
          </a:p>
          <a:p>
            <a:r>
              <a:rPr lang="en-US" baseline="0" dirty="0" smtClean="0"/>
              <a:t>HEC 18 Evaluating Scour at Bridges (Scour Calculations)</a:t>
            </a:r>
          </a:p>
          <a:p>
            <a:r>
              <a:rPr lang="en-US" baseline="0" dirty="0" smtClean="0"/>
              <a:t>HEC 23 </a:t>
            </a:r>
            <a:r>
              <a:rPr lang="en-US" dirty="0"/>
              <a:t>Bridge Scour and Stream Instability Countermeasures (Selecting and designing countermeasures)</a:t>
            </a:r>
            <a:endParaRPr lang="en-US" b="0"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3</a:t>
            </a:fld>
            <a:endParaRPr lang="en-US"/>
          </a:p>
        </p:txBody>
      </p:sp>
    </p:spTree>
    <p:extLst>
      <p:ext uri="{BB962C8B-B14F-4D97-AF65-F5344CB8AC3E}">
        <p14:creationId xmlns:p14="http://schemas.microsoft.com/office/powerpoint/2010/main" val="431779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Hatchie River Bridge in Tennessee failed in 1989.</a:t>
            </a:r>
          </a:p>
          <a:p>
            <a:r>
              <a:rPr lang="en-US" dirty="0" smtClean="0"/>
              <a:t>Stream instability resulted in migration of the channel, exposing bent 70.</a:t>
            </a:r>
          </a:p>
          <a:p>
            <a:r>
              <a:rPr lang="en-US" dirty="0" smtClean="0"/>
              <a:t>Bent 70 was not designed to be in the channel and as</a:t>
            </a:r>
            <a:r>
              <a:rPr lang="en-US" baseline="0" dirty="0" smtClean="0"/>
              <a:t> a result failed after several years of stream migration exposed the piling.</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24</a:t>
            </a:fld>
            <a:endParaRPr lang="en-US"/>
          </a:p>
        </p:txBody>
      </p:sp>
    </p:spTree>
    <p:extLst>
      <p:ext uri="{BB962C8B-B14F-4D97-AF65-F5344CB8AC3E}">
        <p14:creationId xmlns:p14="http://schemas.microsoft.com/office/powerpoint/2010/main" val="191243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a:t>
            </a:r>
            <a:r>
              <a:rPr lang="en-US" baseline="0" dirty="0" smtClean="0"/>
              <a:t> inspectors should be trained in how scour occurs so they can accurately assess the stream and bridge for indications of scour.</a:t>
            </a:r>
          </a:p>
          <a:p>
            <a:r>
              <a:rPr lang="en-US" dirty="0" smtClean="0"/>
              <a:t>There should be a procedure to evaluate inspection results and initiate further investigation if</a:t>
            </a:r>
            <a:r>
              <a:rPr lang="en-US" baseline="0" dirty="0" smtClean="0"/>
              <a:t> warranted.</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25</a:t>
            </a:fld>
            <a:endParaRPr lang="en-US"/>
          </a:p>
        </p:txBody>
      </p:sp>
    </p:spTree>
    <p:extLst>
      <p:ext uri="{BB962C8B-B14F-4D97-AF65-F5344CB8AC3E}">
        <p14:creationId xmlns:p14="http://schemas.microsoft.com/office/powerpoint/2010/main" val="3651343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 is considered to protect the safety of the traveling public through</a:t>
            </a:r>
            <a:r>
              <a:rPr lang="en-US" baseline="0" dirty="0" smtClean="0"/>
              <a:t> early warning of a problem and giving an opportunity to take action through temporary measures or even closing the bridge.</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26</a:t>
            </a:fld>
            <a:endParaRPr lang="en-US"/>
          </a:p>
        </p:txBody>
      </p:sp>
    </p:spTree>
    <p:extLst>
      <p:ext uri="{BB962C8B-B14F-4D97-AF65-F5344CB8AC3E}">
        <p14:creationId xmlns:p14="http://schemas.microsoft.com/office/powerpoint/2010/main" val="380267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a:t>
            </a:r>
            <a:r>
              <a:rPr lang="en-US" baseline="0" dirty="0" smtClean="0"/>
              <a:t> slides will demonstrate these processes.</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27</a:t>
            </a:fld>
            <a:endParaRPr lang="en-US"/>
          </a:p>
        </p:txBody>
      </p:sp>
    </p:spTree>
    <p:extLst>
      <p:ext uri="{BB962C8B-B14F-4D97-AF65-F5344CB8AC3E}">
        <p14:creationId xmlns:p14="http://schemas.microsoft.com/office/powerpoint/2010/main" val="901740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dams or drop structures stabilize the stream </a:t>
            </a:r>
            <a:r>
              <a:rPr lang="en-US" dirty="0" err="1" smtClean="0"/>
              <a:t>thalweg</a:t>
            </a:r>
            <a:r>
              <a:rPr lang="en-US" dirty="0" smtClean="0"/>
              <a:t> so that degradation is halted or controlled.</a:t>
            </a:r>
          </a:p>
          <a:p>
            <a:r>
              <a:rPr lang="en-US" dirty="0" smtClean="0"/>
              <a:t>Continued degradation of the stream bottom will eventually threaten bridge piers and abutments.</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28</a:t>
            </a:fld>
            <a:endParaRPr lang="en-US"/>
          </a:p>
        </p:txBody>
      </p:sp>
    </p:spTree>
    <p:extLst>
      <p:ext uri="{BB962C8B-B14F-4D97-AF65-F5344CB8AC3E}">
        <p14:creationId xmlns:p14="http://schemas.microsoft.com/office/powerpoint/2010/main" val="1453983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increasing the bridge opening, velocities are reduced,</a:t>
            </a:r>
            <a:r>
              <a:rPr lang="en-US" baseline="0" dirty="0" smtClean="0"/>
              <a:t> lowering the potential for contraction scour.</a:t>
            </a:r>
          </a:p>
          <a:p>
            <a:r>
              <a:rPr lang="en-US" baseline="0" dirty="0" smtClean="0"/>
              <a:t>Relief bridges will lower design flows through the main bridge opening, thereby reducing velocities and potential scour.</a:t>
            </a:r>
          </a:p>
          <a:p>
            <a:r>
              <a:rPr lang="en-US" baseline="0" dirty="0" smtClean="0"/>
              <a:t>At times, bridges may not be aligned with the vector of stream flow.  May have been a result of improper design alignment, or the stream may have migrated over the years. Improved alignment will reduce flow disturbances and vortex currents and hence lower the potential for scour.</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29</a:t>
            </a:fld>
            <a:endParaRPr lang="en-US"/>
          </a:p>
        </p:txBody>
      </p:sp>
    </p:spTree>
    <p:extLst>
      <p:ext uri="{BB962C8B-B14F-4D97-AF65-F5344CB8AC3E}">
        <p14:creationId xmlns:p14="http://schemas.microsoft.com/office/powerpoint/2010/main" val="2704658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guide bank performance is shown on the next slide.</a:t>
            </a:r>
          </a:p>
          <a:p>
            <a:r>
              <a:rPr lang="en-US" dirty="0" smtClean="0"/>
              <a:t>These countermeasure</a:t>
            </a:r>
            <a:r>
              <a:rPr lang="en-US" baseline="0" dirty="0" smtClean="0"/>
              <a:t> selections will be discussed in subsequent slides.</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30</a:t>
            </a:fld>
            <a:endParaRPr lang="en-US"/>
          </a:p>
        </p:txBody>
      </p:sp>
    </p:spTree>
    <p:extLst>
      <p:ext uri="{BB962C8B-B14F-4D97-AF65-F5344CB8AC3E}">
        <p14:creationId xmlns:p14="http://schemas.microsoft.com/office/powerpoint/2010/main" val="367458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Google Earth map of I-70 over the Missouri River</a:t>
            </a:r>
            <a:r>
              <a:rPr lang="en-US" baseline="0" dirty="0" smtClean="0"/>
              <a:t> near Rocheport, Missouri.  The flood of 1993 was an extreme event.  The river flows from top to bottom in the photo.  There is a guide bank on the right abutment of the relief bridge.  The flood scoured a 60 foot deep hole under and beneath the relief bridge.  Sand from the scour hole was deposited downstream in the right overbank as seen as the light colored area in the air photo.  The guide bank prevented severe damage or failure of the relief bridge.</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31</a:t>
            </a:fld>
            <a:endParaRPr lang="en-US"/>
          </a:p>
        </p:txBody>
      </p:sp>
    </p:spTree>
    <p:extLst>
      <p:ext uri="{BB962C8B-B14F-4D97-AF65-F5344CB8AC3E}">
        <p14:creationId xmlns:p14="http://schemas.microsoft.com/office/powerpoint/2010/main" val="8661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of monitoring of temporary riprap protection at a pier.  Flow is going from left to right.  The pier to the right in the photo is on the inside of the bend.  The bridge is at Grand Junction, CO.</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34</a:t>
            </a:fld>
            <a:endParaRPr lang="en-US"/>
          </a:p>
        </p:txBody>
      </p:sp>
    </p:spTree>
    <p:extLst>
      <p:ext uri="{BB962C8B-B14F-4D97-AF65-F5344CB8AC3E}">
        <p14:creationId xmlns:p14="http://schemas.microsoft.com/office/powerpoint/2010/main" val="224296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Driller</a:t>
            </a:r>
            <a:r>
              <a:rPr lang="en-US" baseline="0" dirty="0" smtClean="0"/>
              <a:t> is installing “float-out” devices. These devices have a battery operated radio inside that will signal movement if scour reaches its depth and tips over activating a mercury switch.  It sends a signal to a receiver mounted on the bridge superstructure.  This site is on the Salinas River in California.  One transmitter was placed at the 15 </a:t>
            </a:r>
            <a:r>
              <a:rPr lang="en-US" baseline="0" dirty="0" err="1" smtClean="0"/>
              <a:t>ft</a:t>
            </a:r>
            <a:r>
              <a:rPr lang="en-US" baseline="0" dirty="0" smtClean="0"/>
              <a:t> depth and the other at the 20 </a:t>
            </a:r>
            <a:r>
              <a:rPr lang="en-US" baseline="0" dirty="0" err="1" smtClean="0"/>
              <a:t>ft</a:t>
            </a:r>
            <a:r>
              <a:rPr lang="en-US" baseline="0" dirty="0" smtClean="0"/>
              <a:t> depth.  During a subsequent flood, the 15 </a:t>
            </a:r>
            <a:r>
              <a:rPr lang="en-US" baseline="0" dirty="0" err="1" smtClean="0"/>
              <a:t>ft</a:t>
            </a:r>
            <a:r>
              <a:rPr lang="en-US" baseline="0" dirty="0" smtClean="0"/>
              <a:t> deep transmitter was scoured out, but the 20 </a:t>
            </a:r>
            <a:r>
              <a:rPr lang="en-US" baseline="0" dirty="0" err="1" smtClean="0"/>
              <a:t>ft</a:t>
            </a:r>
            <a:r>
              <a:rPr lang="en-US" baseline="0" dirty="0" smtClean="0"/>
              <a:t> deep transmitter remained in place.</a:t>
            </a: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37</a:t>
            </a:fld>
            <a:endParaRPr lang="en-US" dirty="0"/>
          </a:p>
        </p:txBody>
      </p:sp>
    </p:spTree>
    <p:extLst>
      <p:ext uri="{BB962C8B-B14F-4D97-AF65-F5344CB8AC3E}">
        <p14:creationId xmlns:p14="http://schemas.microsoft.com/office/powerpoint/2010/main" val="2341013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Stream stability includes degradation, aggradation and stream migration.</a:t>
            </a:r>
          </a:p>
          <a:p>
            <a:r>
              <a:rPr lang="en-US" dirty="0" smtClean="0"/>
              <a:t>Scour components include contraction scour and local scour (pier and abutment)</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4</a:t>
            </a:fld>
            <a:endParaRPr lang="en-US"/>
          </a:p>
        </p:txBody>
      </p:sp>
    </p:spTree>
    <p:extLst>
      <p:ext uri="{BB962C8B-B14F-4D97-AF65-F5344CB8AC3E}">
        <p14:creationId xmlns:p14="http://schemas.microsoft.com/office/powerpoint/2010/main" val="1125180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Portable</a:t>
            </a:r>
            <a:r>
              <a:rPr lang="en-US" baseline="0" dirty="0" smtClean="0"/>
              <a:t> truck-mounted scour sensor in action.  Wheel on back of the truck measures distance to provide horizontal control.  A depth sounder is mounted on the end of the boom.</a:t>
            </a: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38</a:t>
            </a:fld>
            <a:endParaRPr lang="en-US" dirty="0"/>
          </a:p>
        </p:txBody>
      </p:sp>
    </p:spTree>
    <p:extLst>
      <p:ext uri="{BB962C8B-B14F-4D97-AF65-F5344CB8AC3E}">
        <p14:creationId xmlns:p14="http://schemas.microsoft.com/office/powerpoint/2010/main" val="2762640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the matrix handout, and describe generally the information on the matrix.  The Matrix is in HEC-23 and is a handy reference.  Point out the “consumers reports circles, dots, and half moons.</a:t>
            </a: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40</a:t>
            </a:fld>
            <a:endParaRPr lang="en-US" dirty="0"/>
          </a:p>
        </p:txBody>
      </p:sp>
    </p:spTree>
    <p:extLst>
      <p:ext uri="{BB962C8B-B14F-4D97-AF65-F5344CB8AC3E}">
        <p14:creationId xmlns:p14="http://schemas.microsoft.com/office/powerpoint/2010/main" val="404872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593 provides additional guidance that incorporates </a:t>
            </a:r>
            <a:r>
              <a:rPr lang="en-US" baseline="0" dirty="0" err="1" smtClean="0"/>
              <a:t>constructibility</a:t>
            </a:r>
            <a:r>
              <a:rPr lang="en-US" baseline="0" dirty="0" smtClean="0"/>
              <a:t> by way of a decision tree.  </a:t>
            </a: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42</a:t>
            </a:fld>
            <a:endParaRPr lang="en-US" dirty="0"/>
          </a:p>
        </p:txBody>
      </p:sp>
    </p:spTree>
    <p:extLst>
      <p:ext uri="{BB962C8B-B14F-4D97-AF65-F5344CB8AC3E}">
        <p14:creationId xmlns:p14="http://schemas.microsoft.com/office/powerpoint/2010/main" val="4088708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selection index is a function of the four factors</a:t>
            </a:r>
            <a:r>
              <a:rPr lang="en-US" baseline="0" dirty="0" smtClean="0"/>
              <a:t> S1-S4, and the life cycle cost.</a:t>
            </a: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43</a:t>
            </a:fld>
            <a:endParaRPr lang="en-US" dirty="0"/>
          </a:p>
        </p:txBody>
      </p:sp>
    </p:spTree>
    <p:extLst>
      <p:ext uri="{BB962C8B-B14F-4D97-AF65-F5344CB8AC3E}">
        <p14:creationId xmlns:p14="http://schemas.microsoft.com/office/powerpoint/2010/main" val="2513238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there is an</a:t>
            </a:r>
            <a:r>
              <a:rPr lang="en-US" baseline="0" dirty="0" smtClean="0"/>
              <a:t> initial decision on above or below water installation.  Then velocity and finally accessibility.  Note that there are two columns for Shallow Footing, or Deep Footing.</a:t>
            </a:r>
            <a:endParaRPr lang="en-US" dirty="0"/>
          </a:p>
        </p:txBody>
      </p:sp>
      <p:sp>
        <p:nvSpPr>
          <p:cNvPr id="4" name="Slide Number Placeholder 3"/>
          <p:cNvSpPr>
            <a:spLocks noGrp="1"/>
          </p:cNvSpPr>
          <p:nvPr>
            <p:ph type="sldNum" sz="quarter" idx="10"/>
          </p:nvPr>
        </p:nvSpPr>
        <p:spPr/>
        <p:txBody>
          <a:bodyPr/>
          <a:lstStyle/>
          <a:p>
            <a:fld id="{684C561D-F26A-49DC-800F-7AEF4C601D4D}" type="slidenum">
              <a:rPr lang="en-US" smtClean="0"/>
              <a:pPr/>
              <a:t>44</a:t>
            </a:fld>
            <a:endParaRPr lang="en-US" dirty="0"/>
          </a:p>
        </p:txBody>
      </p:sp>
    </p:spTree>
    <p:extLst>
      <p:ext uri="{BB962C8B-B14F-4D97-AF65-F5344CB8AC3E}">
        <p14:creationId xmlns:p14="http://schemas.microsoft.com/office/powerpoint/2010/main" val="189065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45</a:t>
            </a:fld>
            <a:endParaRPr lang="en-US"/>
          </a:p>
        </p:txBody>
      </p:sp>
    </p:spTree>
    <p:extLst>
      <p:ext uri="{BB962C8B-B14F-4D97-AF65-F5344CB8AC3E}">
        <p14:creationId xmlns:p14="http://schemas.microsoft.com/office/powerpoint/2010/main" val="190635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activity that disrupts</a:t>
            </a:r>
            <a:r>
              <a:rPr lang="en-US" baseline="0" dirty="0" smtClean="0"/>
              <a:t> water/sediment equilibrium can cause degradation</a:t>
            </a:r>
            <a:endParaRPr lang="en-US" dirty="0" smtClean="0"/>
          </a:p>
          <a:p>
            <a:r>
              <a:rPr lang="en-US" dirty="0" smtClean="0"/>
              <a:t>Urbanization – typically more water running off, less sediment delivered as a result of paving</a:t>
            </a:r>
          </a:p>
          <a:p>
            <a:r>
              <a:rPr lang="en-US" dirty="0" smtClean="0"/>
              <a:t>Dams – act as sediment</a:t>
            </a:r>
            <a:r>
              <a:rPr lang="en-US" baseline="0" dirty="0" smtClean="0"/>
              <a:t> traps</a:t>
            </a:r>
          </a:p>
          <a:p>
            <a:r>
              <a:rPr lang="en-US" baseline="0" dirty="0" smtClean="0"/>
              <a:t>Sand and gravel mining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5</a:t>
            </a:fld>
            <a:endParaRPr lang="en-US"/>
          </a:p>
        </p:txBody>
      </p:sp>
    </p:spTree>
    <p:extLst>
      <p:ext uri="{BB962C8B-B14F-4D97-AF65-F5344CB8AC3E}">
        <p14:creationId xmlns:p14="http://schemas.microsoft.com/office/powerpoint/2010/main" val="270955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a:t>
            </a:r>
            <a:r>
              <a:rPr lang="en-US" baseline="0" dirty="0" smtClean="0"/>
              <a:t> stream degradation</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6</a:t>
            </a:fld>
            <a:endParaRPr lang="en-US"/>
          </a:p>
        </p:txBody>
      </p:sp>
    </p:spTree>
    <p:extLst>
      <p:ext uri="{BB962C8B-B14F-4D97-AF65-F5344CB8AC3E}">
        <p14:creationId xmlns:p14="http://schemas.microsoft.com/office/powerpoint/2010/main" val="322721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stream degradation and contraction scour of bridge with shallow spread footings.  Location unknown.</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7</a:t>
            </a:fld>
            <a:endParaRPr lang="en-US"/>
          </a:p>
        </p:txBody>
      </p:sp>
    </p:spTree>
    <p:extLst>
      <p:ext uri="{BB962C8B-B14F-4D97-AF65-F5344CB8AC3E}">
        <p14:creationId xmlns:p14="http://schemas.microsoft.com/office/powerpoint/2010/main" val="335434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inspection records are an</a:t>
            </a:r>
            <a:r>
              <a:rPr lang="en-US" baseline="0" dirty="0" smtClean="0"/>
              <a:t> excellent source of stream degradation.</a:t>
            </a:r>
          </a:p>
          <a:p>
            <a:r>
              <a:rPr lang="en-US" baseline="0" dirty="0" smtClean="0"/>
              <a:t>Trends can be observed by reviewing inspection records and stream cross sections.</a:t>
            </a:r>
          </a:p>
          <a:p>
            <a:r>
              <a:rPr lang="en-US" baseline="0" dirty="0" smtClean="0"/>
              <a:t>USGS sometimes will have a stream gage nearby where stream gaging records may suggest long term degradation or lateral migration.</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8</a:t>
            </a:fld>
            <a:endParaRPr lang="en-US"/>
          </a:p>
        </p:txBody>
      </p:sp>
    </p:spTree>
    <p:extLst>
      <p:ext uri="{BB962C8B-B14F-4D97-AF65-F5344CB8AC3E}">
        <p14:creationId xmlns:p14="http://schemas.microsoft.com/office/powerpoint/2010/main" val="2892025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Geomorphology changes.  This photo is a photo of a classic </a:t>
            </a:r>
            <a:r>
              <a:rPr lang="en-US" dirty="0" err="1" smtClean="0"/>
              <a:t>headcut</a:t>
            </a:r>
            <a:r>
              <a:rPr lang="en-US" dirty="0" smtClean="0"/>
              <a:t> in non-cohesive soils.  </a:t>
            </a:r>
            <a:r>
              <a:rPr lang="en-US" dirty="0" err="1" smtClean="0"/>
              <a:t>Headcut</a:t>
            </a:r>
            <a:r>
              <a:rPr lang="en-US" dirty="0" smtClean="0"/>
              <a:t> could proceed upstream to threaten a</a:t>
            </a:r>
            <a:r>
              <a:rPr lang="en-US" baseline="0" dirty="0" smtClean="0"/>
              <a:t> bridge.  In sandy soil, the stream degradation may be more gradual and be called a “nick.”</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9</a:t>
            </a:fld>
            <a:endParaRPr lang="en-US"/>
          </a:p>
        </p:txBody>
      </p:sp>
    </p:spTree>
    <p:extLst>
      <p:ext uri="{BB962C8B-B14F-4D97-AF65-F5344CB8AC3E}">
        <p14:creationId xmlns:p14="http://schemas.microsoft.com/office/powerpoint/2010/main" val="455076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fires could result in additional sediment load to the stream and consequential aggradation in the stream.  Extensive</a:t>
            </a:r>
            <a:r>
              <a:rPr lang="en-US" baseline="0" dirty="0" smtClean="0"/>
              <a:t> logging of the forest may also produce the same results.</a:t>
            </a:r>
          </a:p>
          <a:p>
            <a:r>
              <a:rPr lang="en-US" baseline="0" dirty="0" smtClean="0"/>
              <a:t>Sediment delivery to the system increases.</a:t>
            </a:r>
            <a:endParaRPr lang="en-US" dirty="0"/>
          </a:p>
        </p:txBody>
      </p:sp>
      <p:sp>
        <p:nvSpPr>
          <p:cNvPr id="4" name="Slide Number Placeholder 3"/>
          <p:cNvSpPr>
            <a:spLocks noGrp="1"/>
          </p:cNvSpPr>
          <p:nvPr>
            <p:ph type="sldNum" sz="quarter" idx="10"/>
          </p:nvPr>
        </p:nvSpPr>
        <p:spPr/>
        <p:txBody>
          <a:bodyPr/>
          <a:lstStyle/>
          <a:p>
            <a:pPr>
              <a:defRPr/>
            </a:pPr>
            <a:fld id="{D85249A5-A953-46C1-BCB5-E2E2CBE7B16F}" type="slidenum">
              <a:rPr lang="en-US" smtClean="0"/>
              <a:pPr>
                <a:defRPr/>
              </a:pPr>
              <a:t>10</a:t>
            </a:fld>
            <a:endParaRPr lang="en-US"/>
          </a:p>
        </p:txBody>
      </p:sp>
    </p:spTree>
    <p:extLst>
      <p:ext uri="{BB962C8B-B14F-4D97-AF65-F5344CB8AC3E}">
        <p14:creationId xmlns:p14="http://schemas.microsoft.com/office/powerpoint/2010/main" val="395387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A82B380-A4EB-4BBD-9F23-6B22AEADDAF6}" type="datetime1">
              <a:rPr lang="en-US" smtClean="0"/>
              <a:t>2/5/2014</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064A27-9830-4C93-95CC-2F00068FE0CD}" type="datetime1">
              <a:rPr lang="en-US" smtClean="0"/>
              <a:t>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00C689-8FB7-443B-B39D-F3B4A48D003C}" type="datetime1">
              <a:rPr lang="en-US" smtClean="0"/>
              <a:t>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057400"/>
            <a:ext cx="4038600" cy="4068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8C9866F-2E26-48F8-978D-9590828F1951}" type="datetime1">
              <a:rPr lang="en-US" smtClean="0"/>
              <a:t>2/5/2014</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r>
              <a:rPr lang="en-US" dirty="0"/>
              <a:t>2-</a:t>
            </a:r>
            <a:fld id="{36B9EB36-4796-4996-8C4B-9401A8134A4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lvl1pPr>
              <a:defRPr sz="4000"/>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spcAft>
                <a:spcPts val="1200"/>
              </a:spcAft>
              <a:buClr>
                <a:schemeClr val="accent1">
                  <a:lumMod val="75000"/>
                </a:schemeClr>
              </a:buClr>
              <a:buSzPct val="90000"/>
              <a:buFont typeface="Symbol" pitchFamily="18" charset="2"/>
              <a:buChar char=""/>
              <a:defRPr>
                <a:latin typeface="+mj-lt"/>
              </a:defRPr>
            </a:lvl1pPr>
            <a:lvl2pPr>
              <a:spcAft>
                <a:spcPts val="1200"/>
              </a:spcAft>
              <a:defRPr>
                <a:latin typeface="+mj-lt"/>
              </a:defRPr>
            </a:lvl2pPr>
            <a:lvl3pPr>
              <a:spcAft>
                <a:spcPts val="1200"/>
              </a:spcAft>
              <a:defRPr>
                <a:latin typeface="+mj-lt"/>
              </a:defRPr>
            </a:lvl3pPr>
            <a:lvl4pPr>
              <a:spcAft>
                <a:spcPts val="1200"/>
              </a:spcAft>
              <a:defRPr>
                <a:latin typeface="+mj-lt"/>
              </a:defRPr>
            </a:lvl4pPr>
            <a:lvl5pPr>
              <a:spcAft>
                <a:spcPts val="1200"/>
              </a:spcAft>
              <a:defRPr>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BFC58E33-61BE-4EDB-9D99-2394492C849D}" type="datetime1">
              <a:rPr lang="en-US" smtClean="0"/>
              <a:t>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67A6ED0-532A-4723-9B86-A49D9F3392C4}" type="datetime1">
              <a:rPr lang="en-US" smtClean="0"/>
              <a:t>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3C0BFB3-D420-4E4B-BA82-54043AF74F25}" type="datetime1">
              <a:rPr lang="en-US" smtClean="0"/>
              <a:t>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4F333A5-D9E2-4F2B-850F-8155404DC15A}" type="datetime1">
              <a:rPr lang="en-US" smtClean="0"/>
              <a:t>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D461C12-0B34-4995-8B01-911FC9EBF75D}" type="datetime1">
              <a:rPr lang="en-US" smtClean="0"/>
              <a:t>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3321B-9BC5-45AE-A653-F822F6677259}" type="datetime1">
              <a:rPr lang="en-US" smtClean="0"/>
              <a:t>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4E6D190-754F-46BB-86B1-89EC5BB0267B}" type="datetime1">
              <a:rPr lang="en-US" smtClean="0"/>
              <a:t>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DD2B9D-118F-4168-A0DE-5548D8E1119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85BFD72-3671-42AF-B741-E216EEA030BC}" type="datetime1">
              <a:rPr lang="en-US" smtClean="0"/>
              <a:t>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6FDD2B9D-118F-4168-A0DE-5548D8E11191}"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304800"/>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C839D11-BD15-4FA0-A3DD-417E8E1A9432}" type="datetime1">
              <a:rPr lang="en-US" smtClean="0"/>
              <a:t>2/5/2014</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FDD2B9D-118F-4168-A0DE-5548D8E11191}"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828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Bridge Scour Repair Workshop</a:t>
            </a:r>
            <a:br>
              <a:rPr lang="en-US" sz="4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.0  Design Considerations</a:t>
            </a:r>
            <a:endPar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ubtitle 2"/>
          <p:cNvSpPr>
            <a:spLocks noGrp="1"/>
          </p:cNvSpPr>
          <p:nvPr>
            <p:ph type="subTitle" idx="1"/>
          </p:nvPr>
        </p:nvSpPr>
        <p:spPr>
          <a:xfrm>
            <a:off x="914400" y="2209800"/>
            <a:ext cx="7315200" cy="1828800"/>
          </a:xfrm>
        </p:spPr>
        <p:txBody>
          <a:bodyPr>
            <a:normAutofit/>
          </a:bodyP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Session Facilitator:  Jim Bakken</a:t>
            </a:r>
          </a:p>
          <a:p>
            <a:pPr algn="ctr"/>
            <a:endParaRPr lang="en-US" sz="2000" b="1" dirty="0" smtClean="0">
              <a:latin typeface="Arial" pitchFamily="34" charset="0"/>
              <a:cs typeface="Arial" pitchFamily="34" charset="0"/>
            </a:endParaRPr>
          </a:p>
          <a:p>
            <a:pPr algn="ctr"/>
            <a:endParaRPr lang="en-US" sz="3000" b="1" dirty="0" smtClean="0">
              <a:latin typeface="+mj-lt"/>
            </a:endParaRPr>
          </a:p>
          <a:p>
            <a:pPr algn="ctr"/>
            <a:endParaRPr lang="en-US" sz="2000" b="1" dirty="0" smtClean="0"/>
          </a:p>
          <a:p>
            <a:pPr algn="ctr"/>
            <a:endParaRPr lang="en-US" sz="2000" b="1" dirty="0" smtClean="0"/>
          </a:p>
          <a:p>
            <a:pPr algn="ctr"/>
            <a:endParaRPr lang="en-US" sz="2000" dirty="0" smtClean="0"/>
          </a:p>
        </p:txBody>
      </p:sp>
      <p:sp>
        <p:nvSpPr>
          <p:cNvPr id="4" name="TextBox 3"/>
          <p:cNvSpPr txBox="1"/>
          <p:nvPr/>
        </p:nvSpPr>
        <p:spPr>
          <a:xfrm>
            <a:off x="1351836" y="6400798"/>
            <a:ext cx="6606296" cy="246221"/>
          </a:xfrm>
          <a:prstGeom prst="rect">
            <a:avLst/>
          </a:prstGeom>
          <a:noFill/>
        </p:spPr>
        <p:txBody>
          <a:bodyPr wrap="none" rtlCol="0">
            <a:spAutoFit/>
          </a:bodyPr>
          <a:lstStyle/>
          <a:p>
            <a:r>
              <a:rPr lang="en-US" sz="1000" i="1" dirty="0" smtClean="0">
                <a:solidFill>
                  <a:schemeClr val="tx2">
                    <a:lumMod val="90000"/>
                  </a:schemeClr>
                </a:solidFill>
              </a:rPr>
              <a:t>This </a:t>
            </a:r>
            <a:r>
              <a:rPr lang="en-US" sz="1000" i="1" dirty="0" smtClean="0">
                <a:solidFill>
                  <a:schemeClr val="tx2">
                    <a:lumMod val="90000"/>
                  </a:schemeClr>
                </a:solidFill>
              </a:rPr>
              <a:t>presentation was prepared by Ayres Associates engineers and is part of National Highway Institute coursework.</a:t>
            </a:r>
            <a:endParaRPr lang="en-US" sz="1000" i="1" dirty="0">
              <a:solidFill>
                <a:schemeClr val="tx2">
                  <a:lumMod val="90000"/>
                </a:schemeClr>
              </a:solidFill>
            </a:endParaRPr>
          </a:p>
        </p:txBody>
      </p:sp>
      <p:sp>
        <p:nvSpPr>
          <p:cNvPr id="47" name="SessionQuestionData" hidden="1"/>
          <p:cNvSpPr txBox="1"/>
          <p:nvPr/>
        </p:nvSpPr>
        <p:spPr>
          <a:xfrm>
            <a:off x="0" y="0"/>
            <a:ext cx="0" cy="0"/>
          </a:xfrm>
          <a:prstGeom prst="rect">
            <a:avLst/>
          </a:prstGeom>
          <a:noFill/>
        </p:spPr>
        <p:txBody>
          <a:bodyPr vert="horz" rtlCol="0">
            <a:spAutoFit/>
          </a:bodyPr>
          <a:lstStyle/>
          <a:p>
            <a:r>
              <a:rPr lang="en-US" dirty="0" smtClean="0"/>
              <a:t>&lt;?xml version="1.0"?&gt;&lt;</a:t>
            </a:r>
            <a:r>
              <a:rPr lang="en-US" dirty="0" err="1" smtClean="0"/>
              <a:t>AllQuestions</a:t>
            </a:r>
            <a:r>
              <a:rPr lang="en-US" dirty="0" smtClean="0"/>
              <a:t> /&gt;</a:t>
            </a:r>
            <a:endParaRPr lang="en-US" dirty="0"/>
          </a:p>
        </p:txBody>
      </p:sp>
      <p:sp>
        <p:nvSpPr>
          <p:cNvPr id="48" name="SessionAnswerData" hidden="1"/>
          <p:cNvSpPr txBox="1"/>
          <p:nvPr/>
        </p:nvSpPr>
        <p:spPr>
          <a:xfrm>
            <a:off x="1270000" y="0"/>
            <a:ext cx="0" cy="0"/>
          </a:xfrm>
          <a:prstGeom prst="rect">
            <a:avLst/>
          </a:prstGeom>
          <a:noFill/>
        </p:spPr>
        <p:txBody>
          <a:bodyPr vert="horz" rtlCol="0">
            <a:spAutoFit/>
          </a:bodyPr>
          <a:lstStyle/>
          <a:p>
            <a:r>
              <a:rPr lang="en-US" smtClean="0"/>
              <a:t>&lt;?xml version="1.0"?&gt;&lt;AllAnswers /&gt;</a:t>
            </a:r>
            <a:endParaRPr lang="en-US"/>
          </a:p>
        </p:txBody>
      </p:sp>
      <p:sp>
        <p:nvSpPr>
          <p:cNvPr id="49" name="SessionResponseData" hidden="1"/>
          <p:cNvSpPr txBox="1"/>
          <p:nvPr/>
        </p:nvSpPr>
        <p:spPr>
          <a:xfrm>
            <a:off x="0" y="0"/>
            <a:ext cx="0" cy="0"/>
          </a:xfrm>
          <a:prstGeom prst="rect">
            <a:avLst/>
          </a:prstGeom>
          <a:noFill/>
        </p:spPr>
        <p:txBody>
          <a:bodyPr vert="horz" rtlCol="0">
            <a:spAutoFit/>
          </a:bodyPr>
          <a:lstStyle/>
          <a:p>
            <a:r>
              <a:rPr lang="en-US" smtClean="0"/>
              <a:t>&lt;?xml version="1.0"?&gt;&lt;AllResponses /&gt;</a:t>
            </a:r>
            <a:endParaRPr lang="en-US"/>
          </a:p>
        </p:txBody>
      </p:sp>
      <p:sp>
        <p:nvSpPr>
          <p:cNvPr id="50" name="SessionPresentationSettingsData" hidden="1"/>
          <p:cNvSpPr txBox="1"/>
          <p:nvPr/>
        </p:nvSpPr>
        <p:spPr>
          <a:xfrm>
            <a:off x="0" y="0"/>
            <a:ext cx="0" cy="0"/>
          </a:xfrm>
          <a:prstGeom prst="rect">
            <a:avLst/>
          </a:prstGeom>
          <a:noFill/>
        </p:spPr>
        <p:txBody>
          <a:bodyPr vert="horz" rtlCol="0">
            <a:spAutoFit/>
          </a:bodyPr>
          <a:lstStyle/>
          <a:p>
            <a:r>
              <a:rPr lang="en-US" smtClean="0"/>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endParaRPr lang="en-US"/>
          </a:p>
        </p:txBody>
      </p:sp>
      <p:pic>
        <p:nvPicPr>
          <p:cNvPr id="10"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3048000"/>
            <a:ext cx="2971800" cy="2971800"/>
          </a:xfrm>
          <a:prstGeom prst="rect">
            <a:avLst/>
          </a:prstGeom>
        </p:spPr>
      </p:pic>
      <p:sp>
        <p:nvSpPr>
          <p:cNvPr id="5" name="Slide Number Placeholder 4"/>
          <p:cNvSpPr>
            <a:spLocks noGrp="1"/>
          </p:cNvSpPr>
          <p:nvPr>
            <p:ph type="sldNum" sz="quarter" idx="12"/>
          </p:nvPr>
        </p:nvSpPr>
        <p:spPr/>
        <p:txBody>
          <a:bodyPr/>
          <a:lstStyle/>
          <a:p>
            <a:fld id="{6FDD2B9D-118F-4168-A0DE-5548D8E11191}" type="slidenum">
              <a:rPr lang="en-US" smtClean="0"/>
              <a:pPr/>
              <a:t>1</a:t>
            </a:fld>
            <a:endParaRPr lang="en-US"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a:r>
              <a:rPr lang="en-US" b="1" dirty="0" smtClean="0"/>
              <a:t>AGGRADATION</a:t>
            </a:r>
            <a:endParaRPr lang="en-GB" b="1" dirty="0" smtClean="0"/>
          </a:p>
        </p:txBody>
      </p:sp>
      <p:sp>
        <p:nvSpPr>
          <p:cNvPr id="8195" name="Rectangle 3"/>
          <p:cNvSpPr>
            <a:spLocks noGrp="1" noChangeArrowheads="1"/>
          </p:cNvSpPr>
          <p:nvPr>
            <p:ph type="body" idx="1"/>
          </p:nvPr>
        </p:nvSpPr>
        <p:spPr/>
        <p:txBody>
          <a:bodyPr>
            <a:normAutofit/>
          </a:bodyPr>
          <a:lstStyle/>
          <a:p>
            <a:r>
              <a:rPr lang="en-US" sz="3600" dirty="0" smtClean="0"/>
              <a:t>What factors cause change?</a:t>
            </a:r>
            <a:endParaRPr lang="en-GB" sz="3600" dirty="0" smtClean="0"/>
          </a:p>
        </p:txBody>
      </p:sp>
      <p:sp>
        <p:nvSpPr>
          <p:cNvPr id="2" name="Slide Number Placeholder 1"/>
          <p:cNvSpPr>
            <a:spLocks noGrp="1"/>
          </p:cNvSpPr>
          <p:nvPr>
            <p:ph type="sldNum" sz="quarter" idx="12"/>
          </p:nvPr>
        </p:nvSpPr>
        <p:spPr/>
        <p:txBody>
          <a:bodyPr/>
          <a:lstStyle/>
          <a:p>
            <a:fld id="{6FDD2B9D-118F-4168-A0DE-5548D8E11191}" type="slidenum">
              <a:rPr lang="en-US" smtClean="0"/>
              <a:pPr/>
              <a:t>10</a:t>
            </a:fld>
            <a:endParaRPr lang="en-US" dirty="0"/>
          </a:p>
        </p:txBody>
      </p:sp>
    </p:spTree>
    <p:extLst>
      <p:ext uri="{BB962C8B-B14F-4D97-AF65-F5344CB8AC3E}">
        <p14:creationId xmlns:p14="http://schemas.microsoft.com/office/powerpoint/2010/main" val="82991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en-US" b="1" dirty="0" smtClean="0"/>
              <a:t>AGGRADATION</a:t>
            </a:r>
            <a:endParaRPr lang="en-GB" b="1" dirty="0" smtClean="0"/>
          </a:p>
        </p:txBody>
      </p:sp>
      <p:pic>
        <p:nvPicPr>
          <p:cNvPr id="6147" name="Picture 4" descr="lsn14_sl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3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11</a:t>
            </a:fld>
            <a:endParaRPr lang="en-US" dirty="0"/>
          </a:p>
        </p:txBody>
      </p:sp>
    </p:spTree>
    <p:extLst>
      <p:ext uri="{BB962C8B-B14F-4D97-AF65-F5344CB8AC3E}">
        <p14:creationId xmlns:p14="http://schemas.microsoft.com/office/powerpoint/2010/main" val="2061450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381000"/>
            <a:ext cx="8077200" cy="1143000"/>
          </a:xfrm>
        </p:spPr>
        <p:txBody>
          <a:bodyPr/>
          <a:lstStyle/>
          <a:p>
            <a:pPr algn="ctr"/>
            <a:r>
              <a:rPr lang="en-US" b="1" dirty="0" smtClean="0"/>
              <a:t>CONTRACTION SCOUR</a:t>
            </a:r>
          </a:p>
        </p:txBody>
      </p:sp>
      <p:sp>
        <p:nvSpPr>
          <p:cNvPr id="7171" name="Rectangle 3"/>
          <p:cNvSpPr>
            <a:spLocks noGrp="1" noChangeArrowheads="1"/>
          </p:cNvSpPr>
          <p:nvPr>
            <p:ph type="body" idx="1"/>
          </p:nvPr>
        </p:nvSpPr>
        <p:spPr>
          <a:xfrm>
            <a:off x="457200" y="2133600"/>
            <a:ext cx="8458200" cy="4114800"/>
          </a:xfrm>
        </p:spPr>
        <p:txBody>
          <a:bodyPr>
            <a:normAutofit/>
          </a:bodyPr>
          <a:lstStyle/>
          <a:p>
            <a:pPr>
              <a:lnSpc>
                <a:spcPct val="90000"/>
              </a:lnSpc>
              <a:spcBef>
                <a:spcPct val="0"/>
              </a:spcBef>
            </a:pPr>
            <a:r>
              <a:rPr lang="en-US" sz="3600" dirty="0" smtClean="0"/>
              <a:t>General lowering across bridge opening</a:t>
            </a:r>
          </a:p>
          <a:p>
            <a:pPr>
              <a:lnSpc>
                <a:spcPct val="90000"/>
              </a:lnSpc>
              <a:spcBef>
                <a:spcPct val="0"/>
              </a:spcBef>
            </a:pPr>
            <a:endParaRPr lang="en-US" sz="3600" dirty="0" smtClean="0"/>
          </a:p>
          <a:p>
            <a:pPr>
              <a:lnSpc>
                <a:spcPct val="90000"/>
              </a:lnSpc>
              <a:spcBef>
                <a:spcPct val="0"/>
              </a:spcBef>
            </a:pPr>
            <a:r>
              <a:rPr lang="en-US" sz="3600" dirty="0" smtClean="0"/>
              <a:t>May not be uniform in depth</a:t>
            </a:r>
          </a:p>
          <a:p>
            <a:pPr>
              <a:lnSpc>
                <a:spcPct val="90000"/>
              </a:lnSpc>
              <a:spcBef>
                <a:spcPct val="0"/>
              </a:spcBef>
            </a:pPr>
            <a:endParaRPr lang="en-US" sz="3600" dirty="0" smtClean="0"/>
          </a:p>
          <a:p>
            <a:pPr>
              <a:lnSpc>
                <a:spcPct val="90000"/>
              </a:lnSpc>
              <a:spcBef>
                <a:spcPct val="0"/>
              </a:spcBef>
            </a:pPr>
            <a:r>
              <a:rPr lang="en-US" sz="3600" dirty="0" smtClean="0"/>
              <a:t>Scour may be cyclic</a:t>
            </a:r>
          </a:p>
        </p:txBody>
      </p:sp>
      <p:sp>
        <p:nvSpPr>
          <p:cNvPr id="2" name="Slide Number Placeholder 1"/>
          <p:cNvSpPr>
            <a:spLocks noGrp="1"/>
          </p:cNvSpPr>
          <p:nvPr>
            <p:ph type="sldNum" sz="quarter" idx="12"/>
          </p:nvPr>
        </p:nvSpPr>
        <p:spPr/>
        <p:txBody>
          <a:bodyPr/>
          <a:lstStyle/>
          <a:p>
            <a:fld id="{6FDD2B9D-118F-4168-A0DE-5548D8E11191}" type="slidenum">
              <a:rPr lang="en-US" smtClean="0"/>
              <a:pPr/>
              <a:t>12</a:t>
            </a:fld>
            <a:endParaRPr lang="en-US" dirty="0"/>
          </a:p>
        </p:txBody>
      </p:sp>
    </p:spTree>
    <p:extLst>
      <p:ext uri="{BB962C8B-B14F-4D97-AF65-F5344CB8AC3E}">
        <p14:creationId xmlns:p14="http://schemas.microsoft.com/office/powerpoint/2010/main" val="3469265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ete\SLIDES\1_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2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53038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13</a:t>
            </a:fld>
            <a:endParaRPr lang="en-US" dirty="0"/>
          </a:p>
        </p:txBody>
      </p:sp>
    </p:spTree>
    <p:extLst>
      <p:ext uri="{BB962C8B-B14F-4D97-AF65-F5344CB8AC3E}">
        <p14:creationId xmlns:p14="http://schemas.microsoft.com/office/powerpoint/2010/main" val="287347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81000"/>
            <a:ext cx="9144000" cy="1752600"/>
          </a:xfrm>
        </p:spPr>
        <p:txBody>
          <a:bodyPr>
            <a:normAutofit fontScale="90000"/>
          </a:bodyPr>
          <a:lstStyle/>
          <a:p>
            <a:pPr algn="ctr">
              <a:lnSpc>
                <a:spcPct val="90000"/>
              </a:lnSpc>
            </a:pPr>
            <a:r>
              <a:rPr lang="en-US" b="1" dirty="0" smtClean="0"/>
              <a:t>CONTRACTION SCOUR </a:t>
            </a:r>
            <a:br>
              <a:rPr lang="en-US" b="1" dirty="0" smtClean="0"/>
            </a:br>
            <a:r>
              <a:rPr lang="en-US" sz="4400" b="1" dirty="0" smtClean="0"/>
              <a:t>(ABUTMENT SET BACK FROM CHANNEL)</a:t>
            </a:r>
          </a:p>
        </p:txBody>
      </p:sp>
      <p:sp>
        <p:nvSpPr>
          <p:cNvPr id="9219" name="Rectangle 4"/>
          <p:cNvSpPr>
            <a:spLocks noChangeArrowheads="1"/>
          </p:cNvSpPr>
          <p:nvPr/>
        </p:nvSpPr>
        <p:spPr bwMode="auto">
          <a:xfrm>
            <a:off x="1795463" y="-300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220" name="Picture 3" descr="H18-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2057400"/>
            <a:ext cx="39719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14</a:t>
            </a:fld>
            <a:endParaRPr lang="en-US" dirty="0"/>
          </a:p>
        </p:txBody>
      </p:sp>
    </p:spTree>
    <p:extLst>
      <p:ext uri="{BB962C8B-B14F-4D97-AF65-F5344CB8AC3E}">
        <p14:creationId xmlns:p14="http://schemas.microsoft.com/office/powerpoint/2010/main" val="2134329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838200"/>
            <a:ext cx="9144000" cy="1143000"/>
          </a:xfrm>
        </p:spPr>
        <p:txBody>
          <a:bodyPr>
            <a:normAutofit fontScale="90000"/>
          </a:bodyPr>
          <a:lstStyle/>
          <a:p>
            <a:pPr algn="ctr">
              <a:lnSpc>
                <a:spcPct val="90000"/>
              </a:lnSpc>
            </a:pPr>
            <a:r>
              <a:rPr lang="en-US" b="1" dirty="0" smtClean="0"/>
              <a:t>CONTRACTION SCOUR</a:t>
            </a:r>
            <a:br>
              <a:rPr lang="en-US" b="1" dirty="0" smtClean="0"/>
            </a:br>
            <a:r>
              <a:rPr lang="en-US" sz="3600" b="1" dirty="0" smtClean="0"/>
              <a:t>(RELIEF BRIDGE OVER FLOODPLAIN)</a:t>
            </a:r>
          </a:p>
        </p:txBody>
      </p:sp>
      <p:sp>
        <p:nvSpPr>
          <p:cNvPr id="11267" name="Rectangle 3"/>
          <p:cNvSpPr>
            <a:spLocks noChangeArrowheads="1"/>
          </p:cNvSpPr>
          <p:nvPr/>
        </p:nvSpPr>
        <p:spPr bwMode="auto">
          <a:xfrm>
            <a:off x="2152650" y="1857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1268" name="Picture 4" descr="H18-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57400"/>
            <a:ext cx="65532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15</a:t>
            </a:fld>
            <a:endParaRPr lang="en-US" dirty="0"/>
          </a:p>
        </p:txBody>
      </p:sp>
    </p:spTree>
    <p:extLst>
      <p:ext uri="{BB962C8B-B14F-4D97-AF65-F5344CB8AC3E}">
        <p14:creationId xmlns:p14="http://schemas.microsoft.com/office/powerpoint/2010/main" val="3627175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ete\SLIDES\1_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21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81200" y="838200"/>
            <a:ext cx="5486400" cy="584775"/>
          </a:xfrm>
          <a:prstGeom prst="rect">
            <a:avLst/>
          </a:prstGeom>
          <a:noFill/>
        </p:spPr>
        <p:txBody>
          <a:bodyPr wrap="square" rtlCol="0">
            <a:spAutoFit/>
          </a:bodyPr>
          <a:lstStyle/>
          <a:p>
            <a:r>
              <a:rPr lang="en-US" sz="3200" b="1" dirty="0" smtClean="0">
                <a:solidFill>
                  <a:schemeClr val="tx2"/>
                </a:solidFill>
                <a:latin typeface="Arial" pitchFamily="34" charset="0"/>
                <a:cs typeface="Arial" pitchFamily="34" charset="0"/>
              </a:rPr>
              <a:t>CONTRACTION SCOUR</a:t>
            </a:r>
            <a:endParaRPr lang="en-US" sz="3200" b="1" dirty="0">
              <a:solidFill>
                <a:schemeClr val="tx2"/>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6FDD2B9D-118F-4168-A0DE-5548D8E11191}" type="slidenum">
              <a:rPr lang="en-US" smtClean="0"/>
              <a:pPr/>
              <a:t>16</a:t>
            </a:fld>
            <a:endParaRPr lang="en-US" dirty="0"/>
          </a:p>
        </p:txBody>
      </p:sp>
    </p:spTree>
    <p:extLst>
      <p:ext uri="{BB962C8B-B14F-4D97-AF65-F5344CB8AC3E}">
        <p14:creationId xmlns:p14="http://schemas.microsoft.com/office/powerpoint/2010/main" val="3082344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81000"/>
            <a:ext cx="9144000" cy="1143000"/>
          </a:xfrm>
        </p:spPr>
        <p:txBody>
          <a:bodyPr>
            <a:normAutofit/>
          </a:bodyPr>
          <a:lstStyle/>
          <a:p>
            <a:pPr algn="ctr">
              <a:lnSpc>
                <a:spcPct val="90000"/>
              </a:lnSpc>
            </a:pPr>
            <a:r>
              <a:rPr lang="en-US" sz="3600" b="1" dirty="0" smtClean="0"/>
              <a:t>LOCAL SCOUR AT PIERS</a:t>
            </a:r>
          </a:p>
        </p:txBody>
      </p:sp>
      <p:sp>
        <p:nvSpPr>
          <p:cNvPr id="12291" name="Rectangle 3"/>
          <p:cNvSpPr>
            <a:spLocks noChangeArrowheads="1"/>
          </p:cNvSpPr>
          <p:nvPr/>
        </p:nvSpPr>
        <p:spPr bwMode="auto">
          <a:xfrm>
            <a:off x="2152650" y="1857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2292" name="Picture 5" descr="H1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868362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17</a:t>
            </a:fld>
            <a:endParaRPr lang="en-US" dirty="0"/>
          </a:p>
        </p:txBody>
      </p:sp>
    </p:spTree>
    <p:extLst>
      <p:ext uri="{BB962C8B-B14F-4D97-AF65-F5344CB8AC3E}">
        <p14:creationId xmlns:p14="http://schemas.microsoft.com/office/powerpoint/2010/main" val="552786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ete\SLIDES\1_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1219199"/>
            <a:ext cx="9248274" cy="571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18</a:t>
            </a:fld>
            <a:endParaRPr lang="en-US" dirty="0"/>
          </a:p>
        </p:txBody>
      </p:sp>
    </p:spTree>
    <p:extLst>
      <p:ext uri="{BB962C8B-B14F-4D97-AF65-F5344CB8AC3E}">
        <p14:creationId xmlns:p14="http://schemas.microsoft.com/office/powerpoint/2010/main" val="3646923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457200"/>
            <a:ext cx="8077200" cy="990600"/>
          </a:xfrm>
        </p:spPr>
        <p:txBody>
          <a:bodyPr>
            <a:normAutofit/>
          </a:bodyPr>
          <a:lstStyle/>
          <a:p>
            <a:pPr algn="ctr"/>
            <a:r>
              <a:rPr lang="en-US" sz="3600" b="1" dirty="0" smtClean="0"/>
              <a:t>LOCAL SCOUR AT ABUTMENTS</a:t>
            </a:r>
          </a:p>
        </p:txBody>
      </p:sp>
      <p:pic>
        <p:nvPicPr>
          <p:cNvPr id="14339" name="Picture 5" descr="lsn1_sl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73882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19</a:t>
            </a:fld>
            <a:endParaRPr lang="en-US" dirty="0"/>
          </a:p>
        </p:txBody>
      </p:sp>
    </p:spTree>
    <p:extLst>
      <p:ext uri="{BB962C8B-B14F-4D97-AF65-F5344CB8AC3E}">
        <p14:creationId xmlns:p14="http://schemas.microsoft.com/office/powerpoint/2010/main" val="2078099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3400" y="381000"/>
            <a:ext cx="8077200" cy="1143000"/>
          </a:xfrm>
        </p:spPr>
        <p:txBody>
          <a:bodyPr/>
          <a:lstStyle/>
          <a:p>
            <a:pPr algn="ctr"/>
            <a:r>
              <a:rPr lang="en-US" b="1" dirty="0" smtClean="0"/>
              <a:t>Bridge Scour</a:t>
            </a:r>
          </a:p>
        </p:txBody>
      </p:sp>
      <p:sp>
        <p:nvSpPr>
          <p:cNvPr id="3075" name="Rectangle 3"/>
          <p:cNvSpPr>
            <a:spLocks noGrp="1" noChangeArrowheads="1"/>
          </p:cNvSpPr>
          <p:nvPr>
            <p:ph type="body" idx="1"/>
          </p:nvPr>
        </p:nvSpPr>
        <p:spPr>
          <a:xfrm>
            <a:off x="844952" y="2825750"/>
            <a:ext cx="7883324" cy="4032250"/>
          </a:xfrm>
        </p:spPr>
        <p:txBody>
          <a:bodyPr/>
          <a:lstStyle/>
          <a:p>
            <a:pPr marL="0" indent="0">
              <a:spcBef>
                <a:spcPct val="50000"/>
              </a:spcBef>
              <a:buFontTx/>
              <a:buNone/>
              <a:defRPr/>
            </a:pPr>
            <a:r>
              <a:rPr lang="en-US" sz="4000" dirty="0" smtClean="0"/>
              <a:t>1. Inspection</a:t>
            </a:r>
          </a:p>
          <a:p>
            <a:pPr marL="0" indent="0">
              <a:spcBef>
                <a:spcPct val="50000"/>
              </a:spcBef>
              <a:buFontTx/>
              <a:buNone/>
              <a:defRPr/>
            </a:pPr>
            <a:endParaRPr lang="en-US" sz="1100" dirty="0" smtClean="0"/>
          </a:p>
          <a:p>
            <a:pPr marL="0" indent="0">
              <a:spcBef>
                <a:spcPct val="50000"/>
              </a:spcBef>
              <a:buFontTx/>
              <a:buNone/>
              <a:defRPr/>
            </a:pPr>
            <a:r>
              <a:rPr lang="en-US" sz="4000" dirty="0" smtClean="0"/>
              <a:t>2. Countermeasure Selection</a:t>
            </a:r>
          </a:p>
          <a:p>
            <a:pPr>
              <a:spcBef>
                <a:spcPct val="50000"/>
              </a:spcBef>
              <a:defRPr/>
            </a:pPr>
            <a:endParaRPr lang="en-US" dirty="0" smtClean="0"/>
          </a:p>
        </p:txBody>
      </p:sp>
      <p:sp>
        <p:nvSpPr>
          <p:cNvPr id="2" name="Slide Number Placeholder 1"/>
          <p:cNvSpPr>
            <a:spLocks noGrp="1"/>
          </p:cNvSpPr>
          <p:nvPr>
            <p:ph type="sldNum" sz="quarter" idx="12"/>
          </p:nvPr>
        </p:nvSpPr>
        <p:spPr/>
        <p:txBody>
          <a:bodyPr/>
          <a:lstStyle/>
          <a:p>
            <a:fld id="{6FDD2B9D-118F-4168-A0DE-5548D8E11191}" type="slidenum">
              <a:rPr lang="en-US" smtClean="0"/>
              <a:pPr/>
              <a:t>2</a:t>
            </a:fld>
            <a:endParaRPr lang="en-US" dirty="0"/>
          </a:p>
        </p:txBody>
      </p:sp>
    </p:spTree>
    <p:extLst>
      <p:ext uri="{BB962C8B-B14F-4D97-AF65-F5344CB8AC3E}">
        <p14:creationId xmlns:p14="http://schemas.microsoft.com/office/powerpoint/2010/main" val="2488880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Sandy\H18-TIF\H18-7-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 y="1219199"/>
            <a:ext cx="9176084" cy="56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20</a:t>
            </a:fld>
            <a:endParaRPr lang="en-US" dirty="0"/>
          </a:p>
        </p:txBody>
      </p:sp>
    </p:spTree>
    <p:extLst>
      <p:ext uri="{BB962C8B-B14F-4D97-AF65-F5344CB8AC3E}">
        <p14:creationId xmlns:p14="http://schemas.microsoft.com/office/powerpoint/2010/main" val="2106902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319088"/>
            <a:ext cx="8135938" cy="1244600"/>
          </a:xfrm>
        </p:spPr>
        <p:txBody>
          <a:bodyPr>
            <a:normAutofit/>
          </a:bodyPr>
          <a:lstStyle/>
          <a:p>
            <a:pPr algn="ctr"/>
            <a:r>
              <a:rPr lang="en-US" b="1" dirty="0" smtClean="0"/>
              <a:t>EVALUATING SCOUR AT BRIDGES</a:t>
            </a:r>
          </a:p>
        </p:txBody>
      </p:sp>
      <p:sp>
        <p:nvSpPr>
          <p:cNvPr id="16387" name="Rectangle 3"/>
          <p:cNvSpPr>
            <a:spLocks noGrp="1" noChangeArrowheads="1"/>
          </p:cNvSpPr>
          <p:nvPr>
            <p:ph type="body" idx="1"/>
          </p:nvPr>
        </p:nvSpPr>
        <p:spPr>
          <a:xfrm>
            <a:off x="557213" y="3629025"/>
            <a:ext cx="8355012" cy="2973388"/>
          </a:xfrm>
        </p:spPr>
        <p:txBody>
          <a:bodyPr/>
          <a:lstStyle/>
          <a:p>
            <a:pPr algn="ctr">
              <a:spcBef>
                <a:spcPct val="30000"/>
              </a:spcBef>
              <a:buFontTx/>
              <a:buNone/>
            </a:pPr>
            <a:r>
              <a:rPr lang="en-US" sz="3600" dirty="0" smtClean="0"/>
              <a:t>Technical Advisory T 5140.23</a:t>
            </a:r>
          </a:p>
          <a:p>
            <a:pPr algn="ctr">
              <a:spcBef>
                <a:spcPct val="30000"/>
              </a:spcBef>
              <a:buFontTx/>
              <a:buNone/>
            </a:pPr>
            <a:endParaRPr lang="en-US" sz="3600" dirty="0" smtClean="0"/>
          </a:p>
          <a:p>
            <a:pPr algn="ctr">
              <a:spcBef>
                <a:spcPct val="30000"/>
              </a:spcBef>
              <a:buFontTx/>
              <a:buNone/>
            </a:pPr>
            <a:r>
              <a:rPr lang="en-US" sz="1800" dirty="0" smtClean="0"/>
              <a:t>http://www.fhwa.dot.gov/engineering/hydraulics/policymemo/t514023.cfm</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21</a:t>
            </a:fld>
            <a:endParaRPr lang="en-US" dirty="0"/>
          </a:p>
        </p:txBody>
      </p:sp>
    </p:spTree>
    <p:extLst>
      <p:ext uri="{BB962C8B-B14F-4D97-AF65-F5344CB8AC3E}">
        <p14:creationId xmlns:p14="http://schemas.microsoft.com/office/powerpoint/2010/main" val="2964278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79413"/>
            <a:ext cx="8135938" cy="1128712"/>
          </a:xfrm>
        </p:spPr>
        <p:txBody>
          <a:bodyPr/>
          <a:lstStyle/>
          <a:p>
            <a:pPr algn="ctr"/>
            <a:r>
              <a:rPr lang="en-US" b="1" dirty="0" smtClean="0"/>
              <a:t>SCOUR EVALUATIONS</a:t>
            </a:r>
          </a:p>
        </p:txBody>
      </p:sp>
      <p:sp>
        <p:nvSpPr>
          <p:cNvPr id="18435" name="Rectangle 3"/>
          <p:cNvSpPr>
            <a:spLocks noGrp="1" noChangeArrowheads="1"/>
          </p:cNvSpPr>
          <p:nvPr>
            <p:ph type="body" idx="1"/>
          </p:nvPr>
        </p:nvSpPr>
        <p:spPr>
          <a:xfrm>
            <a:off x="369888" y="2287588"/>
            <a:ext cx="8388350" cy="4570412"/>
          </a:xfrm>
        </p:spPr>
        <p:txBody>
          <a:bodyPr>
            <a:normAutofit/>
          </a:bodyPr>
          <a:lstStyle/>
          <a:p>
            <a:pPr>
              <a:spcBef>
                <a:spcPct val="50000"/>
              </a:spcBef>
            </a:pPr>
            <a:r>
              <a:rPr lang="en-US" sz="3200" dirty="0" smtClean="0"/>
              <a:t>Bridge inspectors should receive training and instruction in inspecting bridges for scour</a:t>
            </a:r>
          </a:p>
          <a:p>
            <a:pPr>
              <a:spcBef>
                <a:spcPct val="50000"/>
              </a:spcBef>
            </a:pPr>
            <a:r>
              <a:rPr lang="en-US" sz="3200" dirty="0" smtClean="0"/>
              <a:t>Results of evaluation coded in Item 113</a:t>
            </a:r>
          </a:p>
          <a:p>
            <a:pPr>
              <a:spcBef>
                <a:spcPct val="50000"/>
              </a:spcBef>
            </a:pPr>
            <a:r>
              <a:rPr lang="en-US" sz="3200" dirty="0" smtClean="0"/>
              <a:t>A Plan of Action (POA) shall be developed and implemented for scour critical bridges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22</a:t>
            </a:fld>
            <a:endParaRPr lang="en-US" dirty="0"/>
          </a:p>
        </p:txBody>
      </p:sp>
    </p:spTree>
    <p:extLst>
      <p:ext uri="{BB962C8B-B14F-4D97-AF65-F5344CB8AC3E}">
        <p14:creationId xmlns:p14="http://schemas.microsoft.com/office/powerpoint/2010/main" val="4078255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401638"/>
            <a:ext cx="8135938" cy="1128712"/>
          </a:xfrm>
        </p:spPr>
        <p:txBody>
          <a:bodyPr/>
          <a:lstStyle/>
          <a:p>
            <a:pPr algn="ctr"/>
            <a:r>
              <a:rPr lang="en-US" b="1" dirty="0" smtClean="0"/>
              <a:t>BRIDGE INSPECTORS</a:t>
            </a:r>
          </a:p>
        </p:txBody>
      </p:sp>
      <p:sp>
        <p:nvSpPr>
          <p:cNvPr id="19459" name="Rectangle 3"/>
          <p:cNvSpPr>
            <a:spLocks noGrp="1" noChangeArrowheads="1"/>
          </p:cNvSpPr>
          <p:nvPr>
            <p:ph type="body" idx="1"/>
          </p:nvPr>
        </p:nvSpPr>
        <p:spPr>
          <a:xfrm>
            <a:off x="557213" y="2287588"/>
            <a:ext cx="8088312" cy="4570412"/>
          </a:xfrm>
        </p:spPr>
        <p:txBody>
          <a:bodyPr>
            <a:normAutofit/>
          </a:bodyPr>
          <a:lstStyle/>
          <a:p>
            <a:pPr>
              <a:spcBef>
                <a:spcPct val="30000"/>
              </a:spcBef>
            </a:pPr>
            <a:r>
              <a:rPr lang="en-US" sz="3600" dirty="0" smtClean="0"/>
              <a:t>Should accurately record the present condition of the bridge, including cross section measurements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23</a:t>
            </a:fld>
            <a:endParaRPr lang="en-US" dirty="0"/>
          </a:p>
        </p:txBody>
      </p:sp>
    </p:spTree>
    <p:extLst>
      <p:ext uri="{BB962C8B-B14F-4D97-AF65-F5344CB8AC3E}">
        <p14:creationId xmlns:p14="http://schemas.microsoft.com/office/powerpoint/2010/main" val="1707054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Slide9"/>
          <p:cNvPicPr>
            <a:picLocks noChangeAspect="1" noChangeArrowheads="1"/>
          </p:cNvPicPr>
          <p:nvPr/>
        </p:nvPicPr>
        <p:blipFill>
          <a:blip r:embed="rId3">
            <a:extLst>
              <a:ext uri="{28A0092B-C50C-407E-A947-70E740481C1C}">
                <a14:useLocalDpi xmlns:a14="http://schemas.microsoft.com/office/drawing/2010/main" val="0"/>
              </a:ext>
            </a:extLst>
          </a:blip>
          <a:srcRect l="3833" r="3500"/>
          <a:stretch>
            <a:fillRect/>
          </a:stretch>
        </p:blipFill>
        <p:spPr bwMode="auto">
          <a:xfrm>
            <a:off x="144463" y="2641600"/>
            <a:ext cx="8913812" cy="38338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3" name="Rectangle 1027"/>
          <p:cNvSpPr>
            <a:spLocks noChangeArrowheads="1"/>
          </p:cNvSpPr>
          <p:nvPr/>
        </p:nvSpPr>
        <p:spPr bwMode="auto">
          <a:xfrm>
            <a:off x="533400" y="963613"/>
            <a:ext cx="813593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sz="3600" b="1" dirty="0" smtClean="0">
                <a:solidFill>
                  <a:schemeClr val="tx2"/>
                </a:solidFill>
                <a:latin typeface="Arial" pitchFamily="34" charset="0"/>
                <a:cs typeface="Arial" pitchFamily="34" charset="0"/>
              </a:rPr>
              <a:t>HATCHIE RIVER</a:t>
            </a:r>
            <a:br>
              <a:rPr lang="en-US" sz="3600" b="1" dirty="0" smtClean="0">
                <a:solidFill>
                  <a:schemeClr val="tx2"/>
                </a:solidFill>
                <a:latin typeface="Arial" pitchFamily="34" charset="0"/>
                <a:cs typeface="Arial" pitchFamily="34" charset="0"/>
              </a:rPr>
            </a:br>
            <a:r>
              <a:rPr lang="en-US" sz="3600" b="1" dirty="0" smtClean="0">
                <a:solidFill>
                  <a:schemeClr val="tx2"/>
                </a:solidFill>
                <a:latin typeface="Arial" pitchFamily="34" charset="0"/>
                <a:cs typeface="Arial" pitchFamily="34" charset="0"/>
              </a:rPr>
              <a:t>CHANNEL MIGRATION</a:t>
            </a:r>
            <a:endParaRPr lang="en-US" sz="3600" b="1" dirty="0">
              <a:solidFill>
                <a:schemeClr val="tx2"/>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6FDD2B9D-118F-4168-A0DE-5548D8E11191}" type="slidenum">
              <a:rPr lang="en-US" smtClean="0"/>
              <a:pPr/>
              <a:t>24</a:t>
            </a:fld>
            <a:endParaRPr lang="en-US" dirty="0"/>
          </a:p>
        </p:txBody>
      </p:sp>
    </p:spTree>
    <p:extLst>
      <p:ext uri="{BB962C8B-B14F-4D97-AF65-F5344CB8AC3E}">
        <p14:creationId xmlns:p14="http://schemas.microsoft.com/office/powerpoint/2010/main" val="1523116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390525"/>
            <a:ext cx="8135938" cy="1128713"/>
          </a:xfrm>
        </p:spPr>
        <p:txBody>
          <a:bodyPr/>
          <a:lstStyle/>
          <a:p>
            <a:pPr algn="ctr"/>
            <a:r>
              <a:rPr lang="en-US" b="1" dirty="0" smtClean="0"/>
              <a:t>BRIDGE INSPECTORS</a:t>
            </a:r>
          </a:p>
        </p:txBody>
      </p:sp>
      <p:sp>
        <p:nvSpPr>
          <p:cNvPr id="21507" name="Rectangle 3"/>
          <p:cNvSpPr>
            <a:spLocks noGrp="1" noChangeArrowheads="1"/>
          </p:cNvSpPr>
          <p:nvPr>
            <p:ph type="body" idx="1"/>
          </p:nvPr>
        </p:nvSpPr>
        <p:spPr>
          <a:xfrm>
            <a:off x="557213" y="2174875"/>
            <a:ext cx="8088312" cy="4570413"/>
          </a:xfrm>
        </p:spPr>
        <p:txBody>
          <a:bodyPr>
            <a:normAutofit/>
          </a:bodyPr>
          <a:lstStyle/>
          <a:p>
            <a:pPr>
              <a:spcBef>
                <a:spcPct val="50000"/>
              </a:spcBef>
            </a:pPr>
            <a:r>
              <a:rPr lang="en-US" sz="3200" dirty="0" smtClean="0"/>
              <a:t>Should identify conditions indicative of potential problems with stream instability and scour</a:t>
            </a:r>
          </a:p>
          <a:p>
            <a:pPr>
              <a:spcBef>
                <a:spcPct val="50000"/>
              </a:spcBef>
            </a:pPr>
            <a:r>
              <a:rPr lang="en-US" sz="3200" dirty="0" smtClean="0"/>
              <a:t>Effective notification procedures should be available to permit proper communication of scour findings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25</a:t>
            </a:fld>
            <a:endParaRPr lang="en-US" dirty="0"/>
          </a:p>
        </p:txBody>
      </p:sp>
    </p:spTree>
    <p:extLst>
      <p:ext uri="{BB962C8B-B14F-4D97-AF65-F5344CB8AC3E}">
        <p14:creationId xmlns:p14="http://schemas.microsoft.com/office/powerpoint/2010/main" val="3342967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267182" y="166688"/>
            <a:ext cx="8680048" cy="1585912"/>
          </a:xfrm>
        </p:spPr>
        <p:txBody>
          <a:bodyPr/>
          <a:lstStyle/>
          <a:p>
            <a:pPr algn="ctr"/>
            <a:r>
              <a:rPr lang="en-US" sz="4000" b="1" dirty="0" smtClean="0"/>
              <a:t>2. Bridge Scour Countermeasures</a:t>
            </a:r>
          </a:p>
        </p:txBody>
      </p:sp>
      <p:sp>
        <p:nvSpPr>
          <p:cNvPr id="22531" name="Rectangle 1029"/>
          <p:cNvSpPr>
            <a:spLocks noGrp="1" noChangeArrowheads="1"/>
          </p:cNvSpPr>
          <p:nvPr>
            <p:ph type="body" idx="1"/>
          </p:nvPr>
        </p:nvSpPr>
        <p:spPr/>
        <p:txBody>
          <a:bodyPr>
            <a:normAutofit/>
          </a:bodyPr>
          <a:lstStyle/>
          <a:p>
            <a:pPr>
              <a:spcBef>
                <a:spcPct val="0"/>
              </a:spcBef>
            </a:pPr>
            <a:r>
              <a:rPr lang="en-US" sz="3200" dirty="0" smtClean="0"/>
              <a:t>A countermeasure controls, inhibits, changes, delays, or minimizes stream instability and scour problems</a:t>
            </a:r>
          </a:p>
          <a:p>
            <a:pPr>
              <a:spcBef>
                <a:spcPct val="0"/>
              </a:spcBef>
            </a:pPr>
            <a:r>
              <a:rPr lang="en-US" sz="3200" dirty="0" smtClean="0"/>
              <a:t>Monitoring is considered a countermeasure but does not fix the problem</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26</a:t>
            </a:fld>
            <a:endParaRPr lang="en-US" dirty="0"/>
          </a:p>
        </p:txBody>
      </p:sp>
    </p:spTree>
    <p:extLst>
      <p:ext uri="{BB962C8B-B14F-4D97-AF65-F5344CB8AC3E}">
        <p14:creationId xmlns:p14="http://schemas.microsoft.com/office/powerpoint/2010/main" val="3431617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381000"/>
            <a:ext cx="8077200" cy="1585912"/>
          </a:xfrm>
        </p:spPr>
        <p:txBody>
          <a:bodyPr/>
          <a:lstStyle/>
          <a:p>
            <a:pPr algn="ctr"/>
            <a:r>
              <a:rPr lang="en-US" sz="4000" b="1" dirty="0" smtClean="0"/>
              <a:t>BRIDGE SCOUR </a:t>
            </a:r>
            <a:br>
              <a:rPr lang="en-US" sz="4000" b="1" dirty="0" smtClean="0"/>
            </a:br>
            <a:r>
              <a:rPr lang="en-US" sz="4000" b="1" dirty="0" smtClean="0"/>
              <a:t>General Categories</a:t>
            </a:r>
          </a:p>
        </p:txBody>
      </p:sp>
      <p:sp>
        <p:nvSpPr>
          <p:cNvPr id="23555" name="Rectangle 3"/>
          <p:cNvSpPr>
            <a:spLocks noGrp="1" noChangeArrowheads="1"/>
          </p:cNvSpPr>
          <p:nvPr>
            <p:ph type="body" idx="1"/>
          </p:nvPr>
        </p:nvSpPr>
        <p:spPr>
          <a:xfrm>
            <a:off x="457200" y="2209800"/>
            <a:ext cx="8229600" cy="4114800"/>
          </a:xfrm>
        </p:spPr>
        <p:txBody>
          <a:bodyPr>
            <a:normAutofit/>
          </a:bodyPr>
          <a:lstStyle/>
          <a:p>
            <a:pPr>
              <a:spcBef>
                <a:spcPct val="0"/>
              </a:spcBef>
            </a:pPr>
            <a:r>
              <a:rPr lang="en-US" sz="3600" dirty="0" smtClean="0"/>
              <a:t>Long-term degradation</a:t>
            </a:r>
          </a:p>
          <a:p>
            <a:pPr>
              <a:spcBef>
                <a:spcPct val="0"/>
              </a:spcBef>
            </a:pPr>
            <a:r>
              <a:rPr lang="en-US" sz="3600" dirty="0" smtClean="0"/>
              <a:t>Contraction scour</a:t>
            </a:r>
          </a:p>
          <a:p>
            <a:pPr>
              <a:spcBef>
                <a:spcPct val="0"/>
              </a:spcBef>
            </a:pPr>
            <a:r>
              <a:rPr lang="en-US" sz="3600" dirty="0" smtClean="0"/>
              <a:t>Local scour</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27</a:t>
            </a:fld>
            <a:endParaRPr lang="en-US" dirty="0"/>
          </a:p>
        </p:txBody>
      </p:sp>
    </p:spTree>
    <p:extLst>
      <p:ext uri="{BB962C8B-B14F-4D97-AF65-F5344CB8AC3E}">
        <p14:creationId xmlns:p14="http://schemas.microsoft.com/office/powerpoint/2010/main" val="3961832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457200"/>
            <a:ext cx="8077200" cy="1585912"/>
          </a:xfrm>
        </p:spPr>
        <p:txBody>
          <a:bodyPr/>
          <a:lstStyle/>
          <a:p>
            <a:pPr algn="ctr"/>
            <a:r>
              <a:rPr lang="en-US" sz="4000" b="1" dirty="0" smtClean="0"/>
              <a:t>COUNTERMEASURES FOR DEGRADATION</a:t>
            </a:r>
          </a:p>
        </p:txBody>
      </p:sp>
      <p:sp>
        <p:nvSpPr>
          <p:cNvPr id="24579" name="Rectangle 3"/>
          <p:cNvSpPr>
            <a:spLocks noGrp="1" noChangeArrowheads="1"/>
          </p:cNvSpPr>
          <p:nvPr>
            <p:ph type="body" idx="1"/>
          </p:nvPr>
        </p:nvSpPr>
        <p:spPr>
          <a:xfrm>
            <a:off x="457200" y="2286000"/>
            <a:ext cx="8229600" cy="4038600"/>
          </a:xfrm>
        </p:spPr>
        <p:txBody>
          <a:bodyPr>
            <a:normAutofit/>
          </a:bodyPr>
          <a:lstStyle/>
          <a:p>
            <a:pPr>
              <a:spcBef>
                <a:spcPct val="0"/>
              </a:spcBef>
            </a:pPr>
            <a:r>
              <a:rPr lang="en-US" sz="3600" dirty="0" smtClean="0"/>
              <a:t>Check dams</a:t>
            </a:r>
          </a:p>
          <a:p>
            <a:pPr>
              <a:spcBef>
                <a:spcPct val="0"/>
              </a:spcBef>
            </a:pPr>
            <a:r>
              <a:rPr lang="en-US" sz="3600" dirty="0" smtClean="0"/>
              <a:t>Drop Structures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28</a:t>
            </a:fld>
            <a:endParaRPr lang="en-US" dirty="0"/>
          </a:p>
        </p:txBody>
      </p:sp>
    </p:spTree>
    <p:extLst>
      <p:ext uri="{BB962C8B-B14F-4D97-AF65-F5344CB8AC3E}">
        <p14:creationId xmlns:p14="http://schemas.microsoft.com/office/powerpoint/2010/main" val="3750434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457200"/>
            <a:ext cx="8077200" cy="1585912"/>
          </a:xfrm>
        </p:spPr>
        <p:txBody>
          <a:bodyPr/>
          <a:lstStyle/>
          <a:p>
            <a:pPr algn="ctr"/>
            <a:r>
              <a:rPr lang="en-US" sz="4000" b="1" dirty="0" smtClean="0"/>
              <a:t>COUNTERMEASURES FOR CONTRACTION SCOUR</a:t>
            </a:r>
          </a:p>
        </p:txBody>
      </p:sp>
      <p:sp>
        <p:nvSpPr>
          <p:cNvPr id="25603" name="Rectangle 3"/>
          <p:cNvSpPr>
            <a:spLocks noGrp="1" noChangeArrowheads="1"/>
          </p:cNvSpPr>
          <p:nvPr>
            <p:ph type="body" idx="1"/>
          </p:nvPr>
        </p:nvSpPr>
        <p:spPr>
          <a:xfrm>
            <a:off x="533400" y="2286000"/>
            <a:ext cx="8229600" cy="4389120"/>
          </a:xfrm>
        </p:spPr>
        <p:txBody>
          <a:bodyPr>
            <a:normAutofit/>
          </a:bodyPr>
          <a:lstStyle/>
          <a:p>
            <a:pPr>
              <a:spcBef>
                <a:spcPct val="0"/>
              </a:spcBef>
            </a:pPr>
            <a:r>
              <a:rPr lang="en-US" sz="3600" dirty="0" smtClean="0"/>
              <a:t>Increase bridge opening</a:t>
            </a:r>
          </a:p>
          <a:p>
            <a:pPr>
              <a:spcBef>
                <a:spcPct val="0"/>
              </a:spcBef>
            </a:pPr>
            <a:r>
              <a:rPr lang="en-US" sz="3600" dirty="0" smtClean="0"/>
              <a:t>Decrease discharge through bridge opening by adding a relief bridge</a:t>
            </a:r>
          </a:p>
          <a:p>
            <a:pPr>
              <a:spcBef>
                <a:spcPct val="0"/>
              </a:spcBef>
            </a:pPr>
            <a:r>
              <a:rPr lang="en-US" sz="3600" dirty="0" smtClean="0"/>
              <a:t>Improve alignment of flow</a:t>
            </a:r>
          </a:p>
        </p:txBody>
      </p:sp>
      <p:sp>
        <p:nvSpPr>
          <p:cNvPr id="2" name="Slide Number Placeholder 1"/>
          <p:cNvSpPr>
            <a:spLocks noGrp="1"/>
          </p:cNvSpPr>
          <p:nvPr>
            <p:ph type="sldNum" sz="quarter" idx="12"/>
          </p:nvPr>
        </p:nvSpPr>
        <p:spPr/>
        <p:txBody>
          <a:bodyPr/>
          <a:lstStyle/>
          <a:p>
            <a:fld id="{6FDD2B9D-118F-4168-A0DE-5548D8E11191}" type="slidenum">
              <a:rPr lang="en-US" smtClean="0"/>
              <a:pPr/>
              <a:t>29</a:t>
            </a:fld>
            <a:endParaRPr lang="en-US" dirty="0"/>
          </a:p>
        </p:txBody>
      </p:sp>
    </p:spTree>
    <p:extLst>
      <p:ext uri="{BB962C8B-B14F-4D97-AF65-F5344CB8AC3E}">
        <p14:creationId xmlns:p14="http://schemas.microsoft.com/office/powerpoint/2010/main" val="2846291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3400" y="166688"/>
            <a:ext cx="8077200" cy="1585912"/>
          </a:xfrm>
        </p:spPr>
        <p:txBody>
          <a:bodyPr/>
          <a:lstStyle/>
          <a:p>
            <a:pPr algn="ctr"/>
            <a:r>
              <a:rPr lang="en-US" b="1" dirty="0" smtClean="0"/>
              <a:t>COMPREHENSIVE METHODOLOGY</a:t>
            </a:r>
          </a:p>
        </p:txBody>
      </p:sp>
      <p:sp>
        <p:nvSpPr>
          <p:cNvPr id="2051" name="Rectangle 3"/>
          <p:cNvSpPr>
            <a:spLocks noChangeArrowheads="1"/>
          </p:cNvSpPr>
          <p:nvPr/>
        </p:nvSpPr>
        <p:spPr bwMode="auto">
          <a:xfrm>
            <a:off x="3695700" y="4176713"/>
            <a:ext cx="1931988" cy="6302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ctr">
              <a:spcBef>
                <a:spcPct val="20000"/>
              </a:spcBef>
            </a:pPr>
            <a:r>
              <a:rPr lang="en-US" sz="3600"/>
              <a:t>HEC-18</a:t>
            </a:r>
          </a:p>
        </p:txBody>
      </p:sp>
      <p:sp>
        <p:nvSpPr>
          <p:cNvPr id="2052" name="Rectangle 4"/>
          <p:cNvSpPr>
            <a:spLocks noChangeArrowheads="1"/>
          </p:cNvSpPr>
          <p:nvPr/>
        </p:nvSpPr>
        <p:spPr bwMode="auto">
          <a:xfrm>
            <a:off x="3703638" y="2528888"/>
            <a:ext cx="1931987" cy="6302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ctr">
              <a:spcBef>
                <a:spcPct val="20000"/>
              </a:spcBef>
            </a:pPr>
            <a:r>
              <a:rPr lang="en-US" sz="3600"/>
              <a:t>HEC-20</a:t>
            </a:r>
          </a:p>
        </p:txBody>
      </p:sp>
      <p:sp>
        <p:nvSpPr>
          <p:cNvPr id="2053" name="Rectangle 5"/>
          <p:cNvSpPr>
            <a:spLocks noChangeArrowheads="1"/>
          </p:cNvSpPr>
          <p:nvPr/>
        </p:nvSpPr>
        <p:spPr bwMode="auto">
          <a:xfrm>
            <a:off x="3714750" y="5829300"/>
            <a:ext cx="1931988" cy="6302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ctr">
              <a:spcBef>
                <a:spcPct val="20000"/>
              </a:spcBef>
            </a:pPr>
            <a:r>
              <a:rPr lang="en-US" sz="3600"/>
              <a:t>HEC-23</a:t>
            </a:r>
          </a:p>
        </p:txBody>
      </p:sp>
      <p:sp>
        <p:nvSpPr>
          <p:cNvPr id="2054" name="Line 6"/>
          <p:cNvSpPr>
            <a:spLocks noChangeShapeType="1"/>
          </p:cNvSpPr>
          <p:nvPr/>
        </p:nvSpPr>
        <p:spPr bwMode="auto">
          <a:xfrm rot="10800000" flipV="1">
            <a:off x="4703763" y="3148013"/>
            <a:ext cx="1587" cy="1014412"/>
          </a:xfrm>
          <a:prstGeom prst="line">
            <a:avLst/>
          </a:prstGeom>
          <a:noFill/>
          <a:ln w="508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Line 7"/>
          <p:cNvSpPr>
            <a:spLocks noChangeShapeType="1"/>
          </p:cNvSpPr>
          <p:nvPr/>
        </p:nvSpPr>
        <p:spPr bwMode="auto">
          <a:xfrm rot="10800000" flipV="1">
            <a:off x="4691063" y="4810125"/>
            <a:ext cx="1587" cy="1014413"/>
          </a:xfrm>
          <a:prstGeom prst="line">
            <a:avLst/>
          </a:prstGeom>
          <a:noFill/>
          <a:ln w="508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fld id="{6FDD2B9D-118F-4168-A0DE-5548D8E11191}" type="slidenum">
              <a:rPr lang="en-US" smtClean="0"/>
              <a:pPr/>
              <a:t>3</a:t>
            </a:fld>
            <a:endParaRPr lang="en-US" dirty="0"/>
          </a:p>
        </p:txBody>
      </p:sp>
    </p:spTree>
    <p:extLst>
      <p:ext uri="{BB962C8B-B14F-4D97-AF65-F5344CB8AC3E}">
        <p14:creationId xmlns:p14="http://schemas.microsoft.com/office/powerpoint/2010/main" val="25603616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533400"/>
            <a:ext cx="8077200" cy="1585912"/>
          </a:xfrm>
        </p:spPr>
        <p:txBody>
          <a:bodyPr/>
          <a:lstStyle/>
          <a:p>
            <a:pPr algn="ctr"/>
            <a:r>
              <a:rPr lang="en-US" sz="4000" b="1" dirty="0" smtClean="0"/>
              <a:t>ABUTMENT SCOUR COUNTERMEASURES</a:t>
            </a:r>
          </a:p>
        </p:txBody>
      </p:sp>
      <p:sp>
        <p:nvSpPr>
          <p:cNvPr id="26627" name="Rectangle 3"/>
          <p:cNvSpPr>
            <a:spLocks noGrp="1" noChangeArrowheads="1"/>
          </p:cNvSpPr>
          <p:nvPr>
            <p:ph type="body" idx="1"/>
          </p:nvPr>
        </p:nvSpPr>
        <p:spPr>
          <a:xfrm>
            <a:off x="457200" y="2286000"/>
            <a:ext cx="8229600" cy="4267200"/>
          </a:xfrm>
        </p:spPr>
        <p:txBody>
          <a:bodyPr>
            <a:noAutofit/>
          </a:bodyPr>
          <a:lstStyle/>
          <a:p>
            <a:pPr>
              <a:spcBef>
                <a:spcPct val="0"/>
              </a:spcBef>
            </a:pPr>
            <a:r>
              <a:rPr lang="en-US" sz="3600" dirty="0" smtClean="0"/>
              <a:t>Guide banks</a:t>
            </a:r>
          </a:p>
          <a:p>
            <a:pPr>
              <a:spcBef>
                <a:spcPct val="0"/>
              </a:spcBef>
            </a:pPr>
            <a:r>
              <a:rPr lang="en-US" sz="3600" dirty="0" smtClean="0"/>
              <a:t>Revetments</a:t>
            </a:r>
          </a:p>
          <a:p>
            <a:pPr>
              <a:spcBef>
                <a:spcPct val="0"/>
              </a:spcBef>
            </a:pPr>
            <a:r>
              <a:rPr lang="en-US" sz="3600" dirty="0" smtClean="0"/>
              <a:t>Bulkheads</a:t>
            </a:r>
          </a:p>
          <a:p>
            <a:pPr>
              <a:spcBef>
                <a:spcPct val="0"/>
              </a:spcBef>
            </a:pPr>
            <a:r>
              <a:rPr lang="en-US" sz="3600" dirty="0" smtClean="0"/>
              <a:t>Riprap</a:t>
            </a:r>
          </a:p>
        </p:txBody>
      </p:sp>
      <p:sp>
        <p:nvSpPr>
          <p:cNvPr id="2" name="Slide Number Placeholder 1"/>
          <p:cNvSpPr>
            <a:spLocks noGrp="1"/>
          </p:cNvSpPr>
          <p:nvPr>
            <p:ph type="sldNum" sz="quarter" idx="12"/>
          </p:nvPr>
        </p:nvSpPr>
        <p:spPr/>
        <p:txBody>
          <a:bodyPr/>
          <a:lstStyle/>
          <a:p>
            <a:fld id="{6FDD2B9D-118F-4168-A0DE-5548D8E11191}" type="slidenum">
              <a:rPr lang="en-US" smtClean="0"/>
              <a:pPr/>
              <a:t>30</a:t>
            </a:fld>
            <a:endParaRPr lang="en-US" dirty="0"/>
          </a:p>
        </p:txBody>
      </p:sp>
    </p:spTree>
    <p:extLst>
      <p:ext uri="{BB962C8B-B14F-4D97-AF65-F5344CB8AC3E}">
        <p14:creationId xmlns:p14="http://schemas.microsoft.com/office/powerpoint/2010/main" val="1694567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59215" y="2496846"/>
            <a:ext cx="1811438" cy="400110"/>
          </a:xfrm>
          <a:prstGeom prst="rect">
            <a:avLst/>
          </a:prstGeom>
          <a:noFill/>
        </p:spPr>
        <p:txBody>
          <a:bodyPr wrap="square" rtlCol="0">
            <a:spAutoFit/>
          </a:bodyPr>
          <a:lstStyle/>
          <a:p>
            <a:r>
              <a:rPr lang="en-US" sz="2000" b="1" dirty="0" smtClean="0">
                <a:solidFill>
                  <a:srgbClr val="FFFF00"/>
                </a:solidFill>
              </a:rPr>
              <a:t>Scour Hole</a:t>
            </a:r>
            <a:endParaRPr lang="en-US" sz="2000" b="1" dirty="0">
              <a:solidFill>
                <a:srgbClr val="FFFF00"/>
              </a:solidFill>
            </a:endParaRPr>
          </a:p>
        </p:txBody>
      </p:sp>
      <p:sp>
        <p:nvSpPr>
          <p:cNvPr id="7" name="TextBox 6"/>
          <p:cNvSpPr txBox="1"/>
          <p:nvPr/>
        </p:nvSpPr>
        <p:spPr>
          <a:xfrm>
            <a:off x="2997843" y="4664597"/>
            <a:ext cx="1817225" cy="400110"/>
          </a:xfrm>
          <a:prstGeom prst="rect">
            <a:avLst/>
          </a:prstGeom>
          <a:noFill/>
        </p:spPr>
        <p:txBody>
          <a:bodyPr wrap="square" rtlCol="0">
            <a:spAutoFit/>
          </a:bodyPr>
          <a:lstStyle/>
          <a:p>
            <a:r>
              <a:rPr lang="en-US" sz="2000" b="1" dirty="0" smtClean="0">
                <a:solidFill>
                  <a:srgbClr val="FFFF00"/>
                </a:solidFill>
              </a:rPr>
              <a:t>Sand Deposit</a:t>
            </a:r>
            <a:endParaRPr lang="en-US" sz="2000" b="1" dirty="0">
              <a:solidFill>
                <a:srgbClr val="FFFF00"/>
              </a:solidFill>
            </a:endParaRPr>
          </a:p>
        </p:txBody>
      </p:sp>
      <p:sp>
        <p:nvSpPr>
          <p:cNvPr id="8" name="TextBox 7"/>
          <p:cNvSpPr txBox="1"/>
          <p:nvPr/>
        </p:nvSpPr>
        <p:spPr>
          <a:xfrm>
            <a:off x="289367" y="1327803"/>
            <a:ext cx="1759352" cy="400110"/>
          </a:xfrm>
          <a:prstGeom prst="rect">
            <a:avLst/>
          </a:prstGeom>
          <a:noFill/>
        </p:spPr>
        <p:txBody>
          <a:bodyPr wrap="square" rtlCol="0">
            <a:spAutoFit/>
          </a:bodyPr>
          <a:lstStyle/>
          <a:p>
            <a:r>
              <a:rPr lang="en-US" sz="2000" b="1" dirty="0" smtClean="0">
                <a:solidFill>
                  <a:srgbClr val="FFFF00"/>
                </a:solidFill>
              </a:rPr>
              <a:t>Guide Bank</a:t>
            </a:r>
            <a:endParaRPr lang="en-US" sz="2000" b="1" dirty="0">
              <a:solidFill>
                <a:srgbClr val="FFFF00"/>
              </a:solidFill>
            </a:endParaRPr>
          </a:p>
        </p:txBody>
      </p:sp>
      <p:cxnSp>
        <p:nvCxnSpPr>
          <p:cNvPr id="10" name="Straight Arrow Connector 9"/>
          <p:cNvCxnSpPr>
            <a:stCxn id="8" idx="3"/>
          </p:cNvCxnSpPr>
          <p:nvPr/>
        </p:nvCxnSpPr>
        <p:spPr bwMode="auto">
          <a:xfrm flipH="1">
            <a:off x="1956122" y="1527858"/>
            <a:ext cx="92597" cy="1520142"/>
          </a:xfrm>
          <a:prstGeom prst="straightConnector1">
            <a:avLst/>
          </a:prstGeom>
          <a:solidFill>
            <a:schemeClr val="accent1"/>
          </a:solidFill>
          <a:ln w="25400"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1863524" y="1527858"/>
            <a:ext cx="185195" cy="0"/>
          </a:xfrm>
          <a:prstGeom prst="line">
            <a:avLst/>
          </a:prstGeom>
          <a:solidFill>
            <a:schemeClr val="accent1"/>
          </a:solidFill>
          <a:ln w="1905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2627453" y="2696901"/>
            <a:ext cx="931762" cy="503499"/>
          </a:xfrm>
          <a:prstGeom prst="straightConnector1">
            <a:avLst/>
          </a:prstGeom>
          <a:solidFill>
            <a:schemeClr val="accent1"/>
          </a:solidFill>
          <a:ln w="19050"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flipH="1">
            <a:off x="2442258" y="4864652"/>
            <a:ext cx="555585" cy="0"/>
          </a:xfrm>
          <a:prstGeom prst="straightConnector1">
            <a:avLst/>
          </a:prstGeom>
          <a:solidFill>
            <a:schemeClr val="accent1"/>
          </a:solidFill>
          <a:ln w="19050"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5370653" y="4537276"/>
            <a:ext cx="752355" cy="625033"/>
          </a:xfrm>
          <a:prstGeom prst="straightConnector1">
            <a:avLst/>
          </a:prstGeom>
          <a:solidFill>
            <a:schemeClr val="accent1"/>
          </a:solidFill>
          <a:ln w="635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2"/>
          </p:nvPr>
        </p:nvSpPr>
        <p:spPr/>
        <p:txBody>
          <a:bodyPr/>
          <a:lstStyle/>
          <a:p>
            <a:fld id="{6FDD2B9D-118F-4168-A0DE-5548D8E11191}" type="slidenum">
              <a:rPr lang="en-US" smtClean="0"/>
              <a:pPr/>
              <a:t>31</a:t>
            </a:fld>
            <a:endParaRPr lang="en-US" dirty="0"/>
          </a:p>
        </p:txBody>
      </p:sp>
    </p:spTree>
    <p:extLst>
      <p:ext uri="{BB962C8B-B14F-4D97-AF65-F5344CB8AC3E}">
        <p14:creationId xmlns:p14="http://schemas.microsoft.com/office/powerpoint/2010/main" val="1423033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609600"/>
            <a:ext cx="7848600" cy="1143000"/>
          </a:xfrm>
        </p:spPr>
        <p:txBody>
          <a:bodyPr>
            <a:normAutofit/>
          </a:bodyPr>
          <a:lstStyle/>
          <a:p>
            <a:pPr algn="ctr"/>
            <a:r>
              <a:rPr lang="en-US" sz="4000" b="1" dirty="0" smtClean="0"/>
              <a:t>GROUT FILLED MATTRESS</a:t>
            </a:r>
          </a:p>
        </p:txBody>
      </p:sp>
      <p:pic>
        <p:nvPicPr>
          <p:cNvPr id="27651" name="Picture 3" descr="Grout filled fabric ma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91440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32</a:t>
            </a:fld>
            <a:endParaRPr lang="en-US" dirty="0"/>
          </a:p>
        </p:txBody>
      </p:sp>
    </p:spTree>
    <p:extLst>
      <p:ext uri="{BB962C8B-B14F-4D97-AF65-F5344CB8AC3E}">
        <p14:creationId xmlns:p14="http://schemas.microsoft.com/office/powerpoint/2010/main" val="313573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66688"/>
            <a:ext cx="9144000" cy="1585912"/>
          </a:xfrm>
        </p:spPr>
        <p:txBody>
          <a:bodyPr/>
          <a:lstStyle/>
          <a:p>
            <a:pPr algn="ctr"/>
            <a:r>
              <a:rPr lang="en-US" sz="4000" b="1" dirty="0" smtClean="0"/>
              <a:t>COUNTERMEASURES FOR SCOUR AT PIERS</a:t>
            </a:r>
          </a:p>
        </p:txBody>
      </p:sp>
      <p:sp>
        <p:nvSpPr>
          <p:cNvPr id="28675" name="Rectangle 3"/>
          <p:cNvSpPr>
            <a:spLocks noGrp="1" noChangeArrowheads="1"/>
          </p:cNvSpPr>
          <p:nvPr>
            <p:ph type="body" idx="1"/>
          </p:nvPr>
        </p:nvSpPr>
        <p:spPr>
          <a:xfrm>
            <a:off x="685800" y="1981200"/>
            <a:ext cx="8458200" cy="4645025"/>
          </a:xfrm>
        </p:spPr>
        <p:txBody>
          <a:bodyPr>
            <a:normAutofit/>
          </a:bodyPr>
          <a:lstStyle/>
          <a:p>
            <a:pPr>
              <a:spcBef>
                <a:spcPct val="0"/>
              </a:spcBef>
            </a:pPr>
            <a:r>
              <a:rPr lang="en-US" sz="3200" dirty="0" smtClean="0"/>
              <a:t>Streamline and align piers to flow</a:t>
            </a:r>
          </a:p>
          <a:p>
            <a:pPr>
              <a:spcBef>
                <a:spcPct val="0"/>
              </a:spcBef>
            </a:pPr>
            <a:r>
              <a:rPr lang="en-US" sz="3200" dirty="0" smtClean="0"/>
              <a:t>Increase spacing of piers and columns</a:t>
            </a:r>
          </a:p>
          <a:p>
            <a:pPr>
              <a:spcBef>
                <a:spcPct val="0"/>
              </a:spcBef>
            </a:pPr>
            <a:r>
              <a:rPr lang="en-US" sz="3200" dirty="0" smtClean="0"/>
              <a:t>Riprap is not recommended as a countermeasure for pier scour at new bridges</a:t>
            </a:r>
          </a:p>
          <a:p>
            <a:pPr>
              <a:spcBef>
                <a:spcPct val="0"/>
              </a:spcBef>
            </a:pPr>
            <a:r>
              <a:rPr lang="en-US" sz="3200" dirty="0" smtClean="0"/>
              <a:t>Riprap can be considered as a counter-measure to reduce the risk at existing bridges, but only with monitoring after high flows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33</a:t>
            </a:fld>
            <a:endParaRPr lang="en-US" dirty="0"/>
          </a:p>
        </p:txBody>
      </p:sp>
    </p:spTree>
    <p:extLst>
      <p:ext uri="{BB962C8B-B14F-4D97-AF65-F5344CB8AC3E}">
        <p14:creationId xmlns:p14="http://schemas.microsoft.com/office/powerpoint/2010/main" val="654888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220200" cy="575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34</a:t>
            </a:fld>
            <a:endParaRPr lang="en-US" dirty="0"/>
          </a:p>
        </p:txBody>
      </p:sp>
    </p:spTree>
    <p:extLst>
      <p:ext uri="{BB962C8B-B14F-4D97-AF65-F5344CB8AC3E}">
        <p14:creationId xmlns:p14="http://schemas.microsoft.com/office/powerpoint/2010/main" val="29461571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166688"/>
            <a:ext cx="8077200" cy="1585912"/>
          </a:xfrm>
        </p:spPr>
        <p:txBody>
          <a:bodyPr/>
          <a:lstStyle/>
          <a:p>
            <a:pPr algn="ctr"/>
            <a:r>
              <a:rPr lang="en-US" sz="4000" b="1" dirty="0" smtClean="0"/>
              <a:t>MONITORING</a:t>
            </a:r>
          </a:p>
        </p:txBody>
      </p:sp>
      <p:sp>
        <p:nvSpPr>
          <p:cNvPr id="30723" name="Rectangle 3"/>
          <p:cNvSpPr>
            <a:spLocks noGrp="1" noChangeArrowheads="1"/>
          </p:cNvSpPr>
          <p:nvPr>
            <p:ph type="body" idx="1"/>
          </p:nvPr>
        </p:nvSpPr>
        <p:spPr>
          <a:xfrm>
            <a:off x="685800" y="2286000"/>
            <a:ext cx="8458200" cy="4340225"/>
          </a:xfrm>
        </p:spPr>
        <p:txBody>
          <a:bodyPr>
            <a:normAutofit/>
          </a:bodyPr>
          <a:lstStyle/>
          <a:p>
            <a:pPr>
              <a:spcBef>
                <a:spcPct val="0"/>
              </a:spcBef>
            </a:pPr>
            <a:r>
              <a:rPr lang="en-US" sz="3600" dirty="0" smtClean="0"/>
              <a:t>Fixed instruments</a:t>
            </a:r>
          </a:p>
          <a:p>
            <a:pPr>
              <a:spcBef>
                <a:spcPct val="0"/>
              </a:spcBef>
            </a:pPr>
            <a:r>
              <a:rPr lang="en-US" sz="3600" dirty="0" smtClean="0"/>
              <a:t>Portable instruments</a:t>
            </a:r>
          </a:p>
          <a:p>
            <a:pPr>
              <a:spcBef>
                <a:spcPct val="0"/>
              </a:spcBef>
            </a:pPr>
            <a:r>
              <a:rPr lang="en-US" sz="3600" dirty="0" smtClean="0"/>
              <a:t>Inspection</a:t>
            </a:r>
          </a:p>
        </p:txBody>
      </p:sp>
      <p:sp>
        <p:nvSpPr>
          <p:cNvPr id="2" name="Slide Number Placeholder 1"/>
          <p:cNvSpPr>
            <a:spLocks noGrp="1"/>
          </p:cNvSpPr>
          <p:nvPr>
            <p:ph type="sldNum" sz="quarter" idx="12"/>
          </p:nvPr>
        </p:nvSpPr>
        <p:spPr/>
        <p:txBody>
          <a:bodyPr/>
          <a:lstStyle/>
          <a:p>
            <a:fld id="{6FDD2B9D-118F-4168-A0DE-5548D8E11191}" type="slidenum">
              <a:rPr lang="en-US" smtClean="0"/>
              <a:pPr/>
              <a:t>35</a:t>
            </a:fld>
            <a:endParaRPr lang="en-US" dirty="0"/>
          </a:p>
        </p:txBody>
      </p:sp>
    </p:spTree>
    <p:extLst>
      <p:ext uri="{BB962C8B-B14F-4D97-AF65-F5344CB8AC3E}">
        <p14:creationId xmlns:p14="http://schemas.microsoft.com/office/powerpoint/2010/main" val="475709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9_18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5" y="1143000"/>
            <a:ext cx="918009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36</a:t>
            </a:fld>
            <a:endParaRPr lang="en-US" dirty="0"/>
          </a:p>
        </p:txBody>
      </p:sp>
    </p:spTree>
    <p:extLst>
      <p:ext uri="{BB962C8B-B14F-4D97-AF65-F5344CB8AC3E}">
        <p14:creationId xmlns:p14="http://schemas.microsoft.com/office/powerpoint/2010/main" val="41107649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loat_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37</a:t>
            </a:fld>
            <a:endParaRPr lang="en-US" dirty="0"/>
          </a:p>
        </p:txBody>
      </p:sp>
    </p:spTree>
    <p:extLst>
      <p:ext uri="{BB962C8B-B14F-4D97-AF65-F5344CB8AC3E}">
        <p14:creationId xmlns:p14="http://schemas.microsoft.com/office/powerpoint/2010/main" val="2466920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xs-measur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38</a:t>
            </a:fld>
            <a:endParaRPr lang="en-US" dirty="0"/>
          </a:p>
        </p:txBody>
      </p:sp>
    </p:spTree>
    <p:extLst>
      <p:ext uri="{BB962C8B-B14F-4D97-AF65-F5344CB8AC3E}">
        <p14:creationId xmlns:p14="http://schemas.microsoft.com/office/powerpoint/2010/main" val="16733211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838200"/>
            <a:ext cx="8229600" cy="667512"/>
          </a:xfrm>
        </p:spPr>
        <p:txBody>
          <a:bodyPr/>
          <a:lstStyle/>
          <a:p>
            <a:pPr algn="ctr"/>
            <a:r>
              <a:rPr lang="en-US" sz="4000" b="1" cap="all" dirty="0" smtClean="0"/>
              <a:t>Selection of Countermeasures</a:t>
            </a:r>
          </a:p>
        </p:txBody>
      </p:sp>
      <p:sp>
        <p:nvSpPr>
          <p:cNvPr id="34819" name="Rectangle 3"/>
          <p:cNvSpPr>
            <a:spLocks noGrp="1" noChangeArrowheads="1"/>
          </p:cNvSpPr>
          <p:nvPr>
            <p:ph type="body" idx="1"/>
          </p:nvPr>
        </p:nvSpPr>
        <p:spPr>
          <a:xfrm>
            <a:off x="609600" y="1828800"/>
            <a:ext cx="8134350" cy="4551363"/>
          </a:xfrm>
        </p:spPr>
        <p:txBody>
          <a:bodyPr>
            <a:noAutofit/>
          </a:bodyPr>
          <a:lstStyle/>
          <a:p>
            <a:pPr>
              <a:spcBef>
                <a:spcPct val="40000"/>
              </a:spcBef>
              <a:spcAft>
                <a:spcPts val="0"/>
              </a:spcAft>
              <a:defRPr/>
            </a:pPr>
            <a:r>
              <a:rPr lang="en-US" sz="3200" dirty="0" smtClean="0"/>
              <a:t>Identify stream instability</a:t>
            </a:r>
            <a:r>
              <a:rPr lang="en-US" sz="3200" b="0" dirty="0" smtClean="0">
                <a:effectLst>
                  <a:outerShdw blurRad="38100" dist="38100" dir="2700000" algn="tl">
                    <a:srgbClr val="000000"/>
                  </a:outerShdw>
                </a:effectLst>
              </a:rPr>
              <a:t> </a:t>
            </a:r>
            <a:r>
              <a:rPr lang="en-US" sz="3200" dirty="0" smtClean="0"/>
              <a:t>and scour countermeasures</a:t>
            </a:r>
            <a:r>
              <a:rPr lang="en-US" sz="3200" b="0" dirty="0" smtClean="0">
                <a:effectLst>
                  <a:outerShdw blurRad="38100" dist="38100" dir="2700000" algn="tl">
                    <a:srgbClr val="000000"/>
                  </a:outerShdw>
                </a:effectLst>
              </a:rPr>
              <a:t> </a:t>
            </a:r>
            <a:r>
              <a:rPr lang="en-US" sz="3200" dirty="0" smtClean="0"/>
              <a:t>implemented by various DOTs</a:t>
            </a:r>
          </a:p>
          <a:p>
            <a:pPr>
              <a:spcBef>
                <a:spcPct val="40000"/>
              </a:spcBef>
              <a:spcAft>
                <a:spcPts val="0"/>
              </a:spcAft>
              <a:defRPr/>
            </a:pPr>
            <a:r>
              <a:rPr lang="en-US" sz="3200" dirty="0" smtClean="0"/>
              <a:t>Provide a matrix which summarizes countermeasure application throughout the US.</a:t>
            </a:r>
          </a:p>
          <a:p>
            <a:pPr>
              <a:spcBef>
                <a:spcPct val="40000"/>
              </a:spcBef>
              <a:spcAft>
                <a:spcPts val="0"/>
              </a:spcAft>
              <a:defRPr/>
            </a:pPr>
            <a:r>
              <a:rPr lang="en-US" sz="3200" dirty="0" smtClean="0"/>
              <a:t>Provide guidance</a:t>
            </a:r>
            <a:r>
              <a:rPr lang="en-US" sz="3200" b="0" dirty="0" smtClean="0">
                <a:effectLst>
                  <a:outerShdw blurRad="38100" dist="38100" dir="2700000" algn="tl">
                    <a:srgbClr val="000000"/>
                  </a:outerShdw>
                </a:effectLst>
              </a:rPr>
              <a:t> </a:t>
            </a:r>
            <a:r>
              <a:rPr lang="en-US" sz="3200" dirty="0" smtClean="0"/>
              <a:t>for selecting countermeasures for a Plan of Action</a:t>
            </a:r>
          </a:p>
        </p:txBody>
      </p:sp>
      <p:sp>
        <p:nvSpPr>
          <p:cNvPr id="2" name="Slide Number Placeholder 1"/>
          <p:cNvSpPr>
            <a:spLocks noGrp="1"/>
          </p:cNvSpPr>
          <p:nvPr>
            <p:ph type="sldNum" sz="quarter" idx="12"/>
          </p:nvPr>
        </p:nvSpPr>
        <p:spPr/>
        <p:txBody>
          <a:bodyPr/>
          <a:lstStyle/>
          <a:p>
            <a:fld id="{6FDD2B9D-118F-4168-A0DE-5548D8E11191}" type="slidenum">
              <a:rPr lang="en-US" smtClean="0"/>
              <a:pPr/>
              <a:t>39</a:t>
            </a:fld>
            <a:endParaRPr lang="en-US" dirty="0"/>
          </a:p>
        </p:txBody>
      </p:sp>
    </p:spTree>
    <p:extLst>
      <p:ext uri="{BB962C8B-B14F-4D97-AF65-F5344CB8AC3E}">
        <p14:creationId xmlns:p14="http://schemas.microsoft.com/office/powerpoint/2010/main" val="3618727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381000"/>
            <a:ext cx="8077200" cy="1143000"/>
          </a:xfrm>
        </p:spPr>
        <p:txBody>
          <a:bodyPr/>
          <a:lstStyle/>
          <a:p>
            <a:pPr algn="ctr"/>
            <a:r>
              <a:rPr lang="en-US" b="1" dirty="0" smtClean="0"/>
              <a:t>1. Bridge Scour Inspection</a:t>
            </a:r>
          </a:p>
        </p:txBody>
      </p:sp>
      <p:sp>
        <p:nvSpPr>
          <p:cNvPr id="3075" name="Rectangle 3"/>
          <p:cNvSpPr>
            <a:spLocks noGrp="1" noChangeArrowheads="1"/>
          </p:cNvSpPr>
          <p:nvPr>
            <p:ph type="body" idx="1"/>
          </p:nvPr>
        </p:nvSpPr>
        <p:spPr>
          <a:xfrm>
            <a:off x="1227138" y="2673350"/>
            <a:ext cx="7535862" cy="4032250"/>
          </a:xfrm>
        </p:spPr>
        <p:txBody>
          <a:bodyPr>
            <a:normAutofit/>
          </a:bodyPr>
          <a:lstStyle/>
          <a:p>
            <a:pPr>
              <a:spcBef>
                <a:spcPct val="50000"/>
              </a:spcBef>
            </a:pPr>
            <a:r>
              <a:rPr lang="en-US" sz="3600" dirty="0" smtClean="0"/>
              <a:t>Stream Instability</a:t>
            </a:r>
          </a:p>
          <a:p>
            <a:pPr>
              <a:spcBef>
                <a:spcPct val="50000"/>
              </a:spcBef>
            </a:pPr>
            <a:r>
              <a:rPr lang="en-US" sz="3600" dirty="0" smtClean="0"/>
              <a:t>Scour Components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4</a:t>
            </a:fld>
            <a:endParaRPr lang="en-US" dirty="0"/>
          </a:p>
        </p:txBody>
      </p:sp>
    </p:spTree>
    <p:extLst>
      <p:ext uri="{BB962C8B-B14F-4D97-AF65-F5344CB8AC3E}">
        <p14:creationId xmlns:p14="http://schemas.microsoft.com/office/powerpoint/2010/main" val="2098229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914400"/>
            <a:ext cx="8229600" cy="667512"/>
          </a:xfrm>
        </p:spPr>
        <p:txBody>
          <a:bodyPr/>
          <a:lstStyle/>
          <a:p>
            <a:pPr algn="ctr"/>
            <a:r>
              <a:rPr lang="en-US" sz="4000" b="1" dirty="0" smtClean="0"/>
              <a:t>THE COUNTERMEASURES MATRIX</a:t>
            </a:r>
          </a:p>
        </p:txBody>
      </p:sp>
      <p:sp>
        <p:nvSpPr>
          <p:cNvPr id="35843" name="Rectangle 3"/>
          <p:cNvSpPr>
            <a:spLocks noGrp="1" noChangeArrowheads="1"/>
          </p:cNvSpPr>
          <p:nvPr>
            <p:ph type="body" idx="1"/>
          </p:nvPr>
        </p:nvSpPr>
        <p:spPr>
          <a:xfrm>
            <a:off x="533400" y="1752600"/>
            <a:ext cx="8134350" cy="4433888"/>
          </a:xfrm>
        </p:spPr>
        <p:txBody>
          <a:bodyPr>
            <a:noAutofit/>
          </a:bodyPr>
          <a:lstStyle/>
          <a:p>
            <a:pPr>
              <a:spcBef>
                <a:spcPct val="50000"/>
              </a:spcBef>
              <a:spcAft>
                <a:spcPts val="0"/>
              </a:spcAft>
            </a:pPr>
            <a:r>
              <a:rPr lang="en-US" sz="3200" dirty="0" smtClean="0"/>
              <a:t>Countermeasure Groups</a:t>
            </a:r>
          </a:p>
          <a:p>
            <a:pPr>
              <a:spcBef>
                <a:spcPct val="50000"/>
              </a:spcBef>
              <a:spcAft>
                <a:spcPts val="0"/>
              </a:spcAft>
            </a:pPr>
            <a:r>
              <a:rPr lang="en-US" sz="3200" dirty="0" smtClean="0"/>
              <a:t>Functional Applications</a:t>
            </a:r>
          </a:p>
          <a:p>
            <a:pPr>
              <a:spcBef>
                <a:spcPct val="50000"/>
              </a:spcBef>
              <a:spcAft>
                <a:spcPts val="0"/>
              </a:spcAft>
            </a:pPr>
            <a:r>
              <a:rPr lang="en-US" sz="3200" dirty="0" smtClean="0"/>
              <a:t>Suitable River Environment</a:t>
            </a:r>
          </a:p>
          <a:p>
            <a:pPr>
              <a:spcBef>
                <a:spcPct val="50000"/>
              </a:spcBef>
              <a:spcAft>
                <a:spcPts val="0"/>
              </a:spcAft>
            </a:pPr>
            <a:r>
              <a:rPr lang="en-US" sz="3200" dirty="0" smtClean="0"/>
              <a:t>Maintenance</a:t>
            </a:r>
          </a:p>
          <a:p>
            <a:pPr>
              <a:spcBef>
                <a:spcPct val="50000"/>
              </a:spcBef>
              <a:spcAft>
                <a:spcPts val="0"/>
              </a:spcAft>
            </a:pPr>
            <a:r>
              <a:rPr lang="en-US" sz="3200" dirty="0" smtClean="0"/>
              <a:t>Installation Experience by State</a:t>
            </a:r>
          </a:p>
          <a:p>
            <a:pPr>
              <a:spcBef>
                <a:spcPct val="50000"/>
              </a:spcBef>
              <a:spcAft>
                <a:spcPts val="0"/>
              </a:spcAft>
            </a:pPr>
            <a:r>
              <a:rPr lang="en-US" sz="3200" dirty="0" smtClean="0"/>
              <a:t>Design Guideline References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40</a:t>
            </a:fld>
            <a:endParaRPr lang="en-US" dirty="0"/>
          </a:p>
        </p:txBody>
      </p:sp>
    </p:spTree>
    <p:extLst>
      <p:ext uri="{BB962C8B-B14F-4D97-AF65-F5344CB8AC3E}">
        <p14:creationId xmlns:p14="http://schemas.microsoft.com/office/powerpoint/2010/main" val="473428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990600"/>
            <a:ext cx="8229600" cy="667512"/>
          </a:xfrm>
        </p:spPr>
        <p:txBody>
          <a:bodyPr/>
          <a:lstStyle/>
          <a:p>
            <a:pPr algn="ctr"/>
            <a:r>
              <a:rPr lang="en-US" sz="4000" b="1" cap="all" dirty="0" smtClean="0"/>
              <a:t>Scour Countermeasures</a:t>
            </a:r>
          </a:p>
        </p:txBody>
      </p:sp>
      <p:sp>
        <p:nvSpPr>
          <p:cNvPr id="51203" name="Rectangle 3"/>
          <p:cNvSpPr>
            <a:spLocks noGrp="1" noChangeArrowheads="1"/>
          </p:cNvSpPr>
          <p:nvPr>
            <p:ph type="body" idx="1"/>
          </p:nvPr>
        </p:nvSpPr>
        <p:spPr>
          <a:xfrm>
            <a:off x="534988" y="2038350"/>
            <a:ext cx="8134350" cy="4114800"/>
          </a:xfrm>
        </p:spPr>
        <p:txBody>
          <a:bodyPr>
            <a:normAutofit/>
          </a:bodyPr>
          <a:lstStyle/>
          <a:p>
            <a:pPr>
              <a:spcBef>
                <a:spcPct val="50000"/>
              </a:spcBef>
            </a:pPr>
            <a:r>
              <a:rPr lang="en-US" sz="3200" dirty="0" smtClean="0"/>
              <a:t>Given a stream stability and/or bridge scour problem, select appropriate countermeasures to correct the problem(s) considering functional applications and river characteristics</a:t>
            </a:r>
          </a:p>
        </p:txBody>
      </p:sp>
      <p:sp>
        <p:nvSpPr>
          <p:cNvPr id="2" name="Slide Number Placeholder 1"/>
          <p:cNvSpPr>
            <a:spLocks noGrp="1"/>
          </p:cNvSpPr>
          <p:nvPr>
            <p:ph type="sldNum" sz="quarter" idx="12"/>
          </p:nvPr>
        </p:nvSpPr>
        <p:spPr/>
        <p:txBody>
          <a:bodyPr/>
          <a:lstStyle/>
          <a:p>
            <a:fld id="{6FDD2B9D-118F-4168-A0DE-5548D8E11191}" type="slidenum">
              <a:rPr lang="en-US" smtClean="0"/>
              <a:pPr/>
              <a:t>41</a:t>
            </a:fld>
            <a:endParaRPr lang="en-US" dirty="0"/>
          </a:p>
        </p:txBody>
      </p:sp>
    </p:spTree>
    <p:extLst>
      <p:ext uri="{BB962C8B-B14F-4D97-AF65-F5344CB8AC3E}">
        <p14:creationId xmlns:p14="http://schemas.microsoft.com/office/powerpoint/2010/main" val="3549138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8229600" cy="667512"/>
          </a:xfrm>
        </p:spPr>
        <p:txBody>
          <a:bodyPr>
            <a:normAutofit fontScale="90000"/>
          </a:bodyPr>
          <a:lstStyle/>
          <a:p>
            <a:pPr algn="ctr"/>
            <a:r>
              <a:rPr lang="en-US" sz="4000" b="1" dirty="0" smtClean="0"/>
              <a:t>PIER SCOUR COUNTERMEASURE </a:t>
            </a:r>
            <a:br>
              <a:rPr lang="en-US" sz="4000" b="1" dirty="0" smtClean="0"/>
            </a:br>
            <a:r>
              <a:rPr lang="en-US" sz="4000" b="1" dirty="0" smtClean="0"/>
              <a:t>SELECTION SUPPORT SYSTEM</a:t>
            </a:r>
            <a:endParaRPr lang="en-US" b="1" dirty="0"/>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39" y="2582180"/>
            <a:ext cx="5819775"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3" name="Slide Number Placeholder 2"/>
          <p:cNvSpPr>
            <a:spLocks noGrp="1"/>
          </p:cNvSpPr>
          <p:nvPr>
            <p:ph type="sldNum" sz="quarter" idx="12"/>
          </p:nvPr>
        </p:nvSpPr>
        <p:spPr/>
        <p:txBody>
          <a:bodyPr/>
          <a:lstStyle/>
          <a:p>
            <a:fld id="{6FDD2B9D-118F-4168-A0DE-5548D8E11191}" type="slidenum">
              <a:rPr lang="en-US" smtClean="0"/>
              <a:pPr/>
              <a:t>42</a:t>
            </a:fld>
            <a:endParaRPr lang="en-US" dirty="0"/>
          </a:p>
        </p:txBody>
      </p:sp>
    </p:spTree>
    <p:extLst>
      <p:ext uri="{BB962C8B-B14F-4D97-AF65-F5344CB8AC3E}">
        <p14:creationId xmlns:p14="http://schemas.microsoft.com/office/powerpoint/2010/main" val="40764756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88" name="Group 24"/>
          <p:cNvGrpSpPr>
            <a:grpSpLocks/>
          </p:cNvGrpSpPr>
          <p:nvPr/>
        </p:nvGrpSpPr>
        <p:grpSpPr bwMode="auto">
          <a:xfrm>
            <a:off x="1164179" y="660805"/>
            <a:ext cx="6560269" cy="5435181"/>
            <a:chOff x="118" y="-411"/>
            <a:chExt cx="3968" cy="7121"/>
          </a:xfrm>
        </p:grpSpPr>
        <p:sp>
          <p:nvSpPr>
            <p:cNvPr id="11266" name="Text Box 2"/>
            <p:cNvSpPr txBox="1">
              <a:spLocks noChangeArrowheads="1"/>
            </p:cNvSpPr>
            <p:nvPr/>
          </p:nvSpPr>
          <p:spPr bwMode="auto">
            <a:xfrm>
              <a:off x="234" y="2557"/>
              <a:ext cx="3852" cy="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latin typeface="Arial Unicode MS" pitchFamily="34" charset="-128"/>
                </a:rPr>
                <a:t>Where: </a:t>
              </a:r>
            </a:p>
            <a:p>
              <a:pPr>
                <a:spcBef>
                  <a:spcPct val="50000"/>
                </a:spcBef>
              </a:pPr>
              <a:r>
                <a:rPr lang="en-US" sz="2000" b="1" dirty="0">
                  <a:latin typeface="Arial Unicode MS" pitchFamily="34" charset="-128"/>
                </a:rPr>
                <a:t> 	SI = SELECTION </a:t>
              </a:r>
              <a:r>
                <a:rPr lang="en-US" sz="2000" b="1" dirty="0" smtClean="0">
                  <a:latin typeface="Arial Unicode MS" pitchFamily="34" charset="-128"/>
                </a:rPr>
                <a:t>INDEX</a:t>
              </a:r>
              <a:r>
                <a:rPr lang="en-US" sz="2000" b="1" dirty="0">
                  <a:latin typeface="Arial Unicode MS" pitchFamily="34" charset="-128"/>
                </a:rPr>
                <a:t>	</a:t>
              </a:r>
            </a:p>
            <a:p>
              <a:pPr>
                <a:spcBef>
                  <a:spcPct val="50000"/>
                </a:spcBef>
              </a:pPr>
              <a:r>
                <a:rPr lang="en-US" sz="2000" b="1" dirty="0">
                  <a:latin typeface="Arial Unicode MS" pitchFamily="34" charset="-128"/>
                </a:rPr>
                <a:t>	</a:t>
              </a:r>
              <a:r>
                <a:rPr lang="en-US" sz="2000" b="1" dirty="0" smtClean="0">
                  <a:latin typeface="Arial Unicode MS" pitchFamily="34" charset="-128"/>
                </a:rPr>
                <a:t>S1 </a:t>
              </a:r>
              <a:r>
                <a:rPr lang="en-US" sz="2000" b="1" dirty="0">
                  <a:latin typeface="Arial Unicode MS" pitchFamily="34" charset="-128"/>
                </a:rPr>
                <a:t>= Bed Material Factor</a:t>
              </a:r>
            </a:p>
            <a:p>
              <a:pPr>
                <a:spcBef>
                  <a:spcPct val="50000"/>
                </a:spcBef>
              </a:pPr>
              <a:r>
                <a:rPr lang="en-US" sz="2000" b="1" dirty="0">
                  <a:latin typeface="Arial Unicode MS" pitchFamily="34" charset="-128"/>
                </a:rPr>
                <a:t>	</a:t>
              </a:r>
              <a:r>
                <a:rPr lang="en-US" sz="2000" b="1" dirty="0" smtClean="0">
                  <a:latin typeface="Arial Unicode MS" pitchFamily="34" charset="-128"/>
                </a:rPr>
                <a:t>S2 </a:t>
              </a:r>
              <a:r>
                <a:rPr lang="en-US" sz="2000" b="1" dirty="0">
                  <a:latin typeface="Arial Unicode MS" pitchFamily="34" charset="-128"/>
                </a:rPr>
                <a:t>= Ice/Debris Loading Factor</a:t>
              </a:r>
            </a:p>
            <a:p>
              <a:pPr>
                <a:spcBef>
                  <a:spcPct val="50000"/>
                </a:spcBef>
              </a:pPr>
              <a:r>
                <a:rPr lang="en-US" sz="2000" b="1" dirty="0">
                  <a:latin typeface="Arial Unicode MS" pitchFamily="34" charset="-128"/>
                </a:rPr>
                <a:t>	</a:t>
              </a:r>
              <a:r>
                <a:rPr lang="en-US" sz="2000" b="1" dirty="0" smtClean="0">
                  <a:latin typeface="Arial Unicode MS" pitchFamily="34" charset="-128"/>
                </a:rPr>
                <a:t>S3 </a:t>
              </a:r>
              <a:r>
                <a:rPr lang="en-US" sz="2000" b="1" dirty="0">
                  <a:latin typeface="Arial Unicode MS" pitchFamily="34" charset="-128"/>
                </a:rPr>
                <a:t>= Constructability Factor</a:t>
              </a:r>
            </a:p>
            <a:p>
              <a:pPr>
                <a:spcBef>
                  <a:spcPct val="50000"/>
                </a:spcBef>
              </a:pPr>
              <a:r>
                <a:rPr lang="en-US" sz="2000" b="1" dirty="0">
                  <a:latin typeface="Arial Unicode MS" pitchFamily="34" charset="-128"/>
                </a:rPr>
                <a:t>	</a:t>
              </a:r>
              <a:r>
                <a:rPr lang="en-US" sz="2000" b="1" dirty="0" smtClean="0">
                  <a:latin typeface="Arial Unicode MS" pitchFamily="34" charset="-128"/>
                </a:rPr>
                <a:t>S4 </a:t>
              </a:r>
              <a:r>
                <a:rPr lang="en-US" sz="2000" b="1" dirty="0">
                  <a:latin typeface="Arial Unicode MS" pitchFamily="34" charset="-128"/>
                </a:rPr>
                <a:t>= Inspection/Maintenance Factor</a:t>
              </a:r>
            </a:p>
            <a:p>
              <a:pPr>
                <a:spcBef>
                  <a:spcPct val="50000"/>
                </a:spcBef>
              </a:pPr>
              <a:r>
                <a:rPr lang="en-US" sz="2000" b="1" dirty="0">
                  <a:latin typeface="Arial Unicode MS" pitchFamily="34" charset="-128"/>
                </a:rPr>
                <a:t>	</a:t>
              </a:r>
              <a:r>
                <a:rPr lang="en-US" sz="2000" b="1" dirty="0" smtClean="0">
                  <a:latin typeface="Arial Unicode MS" pitchFamily="34" charset="-128"/>
                </a:rPr>
                <a:t>LCC </a:t>
              </a:r>
              <a:r>
                <a:rPr lang="en-US" sz="2000" b="1" dirty="0">
                  <a:latin typeface="Arial Unicode MS" pitchFamily="34" charset="-128"/>
                </a:rPr>
                <a:t>= Life-Cycle Cost</a:t>
              </a:r>
            </a:p>
          </p:txBody>
        </p:sp>
        <p:sp>
          <p:nvSpPr>
            <p:cNvPr id="11287" name="Rectangle 23"/>
            <p:cNvSpPr>
              <a:spLocks noChangeArrowheads="1"/>
            </p:cNvSpPr>
            <p:nvPr/>
          </p:nvSpPr>
          <p:spPr bwMode="auto">
            <a:xfrm>
              <a:off x="118" y="-411"/>
              <a:ext cx="3908" cy="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b="1" dirty="0">
                  <a:latin typeface="+mj-lt"/>
                </a:rPr>
                <a:t>PIER SCOUR COUNTERMEASURE </a:t>
              </a:r>
            </a:p>
            <a:p>
              <a:pPr algn="ctr"/>
              <a:r>
                <a:rPr lang="en-US" sz="3600" b="1" dirty="0">
                  <a:latin typeface="+mj-lt"/>
                </a:rPr>
                <a:t>SELECTION SUPPORT SYSTEM</a:t>
              </a:r>
            </a:p>
          </p:txBody>
        </p:sp>
      </p:grpSp>
      <p:sp>
        <p:nvSpPr>
          <p:cNvPr id="2" name="Rectangle 1"/>
          <p:cNvSpPr/>
          <p:nvPr/>
        </p:nvSpPr>
        <p:spPr>
          <a:xfrm>
            <a:off x="1295930" y="2091737"/>
            <a:ext cx="6197569" cy="523220"/>
          </a:xfrm>
          <a:prstGeom prst="rect">
            <a:avLst/>
          </a:prstGeom>
        </p:spPr>
        <p:txBody>
          <a:bodyPr wrap="square">
            <a:spAutoFit/>
          </a:bodyPr>
          <a:lstStyle/>
          <a:p>
            <a:r>
              <a:rPr lang="en-US" sz="2800" b="1" dirty="0">
                <a:latin typeface="Arial" pitchFamily="34" charset="0"/>
                <a:cs typeface="Arial" pitchFamily="34" charset="0"/>
              </a:rPr>
              <a:t>SI = (S1 × S2 × S3 × S4)/LCC</a:t>
            </a:r>
          </a:p>
        </p:txBody>
      </p:sp>
      <p:sp>
        <p:nvSpPr>
          <p:cNvPr id="7" name="Content Placeholder 2"/>
          <p:cNvSpPr txBox="1">
            <a:spLocks/>
          </p:cNvSpPr>
          <p:nvPr/>
        </p:nvSpPr>
        <p:spPr>
          <a:xfrm>
            <a:off x="3761772" y="6234894"/>
            <a:ext cx="4696428" cy="760071"/>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a:lstStyle>
          <a:p>
            <a:pPr marL="0" indent="0">
              <a:buNone/>
            </a:pPr>
            <a:r>
              <a:rPr lang="en-US" sz="2000" b="0" kern="0" dirty="0" smtClean="0"/>
              <a:t>(Appendix B in NCHRP Report 593)</a:t>
            </a:r>
            <a:endParaRPr lang="en-US" sz="2000" b="0" kern="0" dirty="0"/>
          </a:p>
        </p:txBody>
      </p:sp>
      <p:sp>
        <p:nvSpPr>
          <p:cNvPr id="3" name="Slide Number Placeholder 2"/>
          <p:cNvSpPr>
            <a:spLocks noGrp="1"/>
          </p:cNvSpPr>
          <p:nvPr>
            <p:ph type="sldNum" sz="quarter" idx="12"/>
          </p:nvPr>
        </p:nvSpPr>
        <p:spPr/>
        <p:txBody>
          <a:bodyPr/>
          <a:lstStyle/>
          <a:p>
            <a:fld id="{6FDD2B9D-118F-4168-A0DE-5548D8E11191}" type="slidenum">
              <a:rPr lang="en-US" smtClean="0"/>
              <a:pPr/>
              <a:t>43</a:t>
            </a:fld>
            <a:endParaRPr lang="en-US" dirty="0"/>
          </a:p>
        </p:txBody>
      </p:sp>
    </p:spTree>
    <p:extLst>
      <p:ext uri="{BB962C8B-B14F-4D97-AF65-F5344CB8AC3E}">
        <p14:creationId xmlns:p14="http://schemas.microsoft.com/office/powerpoint/2010/main" val="2426739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076" y="0"/>
            <a:ext cx="55905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44</a:t>
            </a:fld>
            <a:endParaRPr lang="en-US" dirty="0"/>
          </a:p>
        </p:txBody>
      </p:sp>
    </p:spTree>
    <p:extLst>
      <p:ext uri="{BB962C8B-B14F-4D97-AF65-F5344CB8AC3E}">
        <p14:creationId xmlns:p14="http://schemas.microsoft.com/office/powerpoint/2010/main" val="20241149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Review</a:t>
            </a:r>
            <a:endParaRPr lang="en-US" b="1" dirty="0"/>
          </a:p>
        </p:txBody>
      </p:sp>
      <p:sp>
        <p:nvSpPr>
          <p:cNvPr id="3" name="Content Placeholder 2"/>
          <p:cNvSpPr>
            <a:spLocks noGrp="1"/>
          </p:cNvSpPr>
          <p:nvPr>
            <p:ph idx="1"/>
          </p:nvPr>
        </p:nvSpPr>
        <p:spPr>
          <a:xfrm>
            <a:off x="533400" y="1524000"/>
            <a:ext cx="8229600" cy="4389120"/>
          </a:xfrm>
        </p:spPr>
        <p:txBody>
          <a:bodyPr>
            <a:noAutofit/>
          </a:bodyPr>
          <a:lstStyle/>
          <a:p>
            <a:r>
              <a:rPr lang="en-US" sz="2800" dirty="0" smtClean="0"/>
              <a:t>Bridge Scour Inspection</a:t>
            </a:r>
          </a:p>
          <a:p>
            <a:pPr lvl="1"/>
            <a:r>
              <a:rPr lang="en-US" sz="2800" dirty="0" smtClean="0"/>
              <a:t>Scour Components</a:t>
            </a:r>
          </a:p>
          <a:p>
            <a:pPr lvl="1"/>
            <a:r>
              <a:rPr lang="en-US" sz="2800" dirty="0" smtClean="0"/>
              <a:t>Inspection Documentation</a:t>
            </a:r>
            <a:br>
              <a:rPr lang="en-US" sz="2800" dirty="0" smtClean="0"/>
            </a:br>
            <a:endParaRPr lang="en-US" sz="2800" dirty="0" smtClean="0"/>
          </a:p>
          <a:p>
            <a:r>
              <a:rPr lang="en-US" sz="2800" dirty="0" smtClean="0"/>
              <a:t>Countermeasure Selection</a:t>
            </a:r>
          </a:p>
          <a:p>
            <a:pPr lvl="1"/>
            <a:r>
              <a:rPr lang="en-US" sz="2800" dirty="0" smtClean="0"/>
              <a:t>Stream Stability</a:t>
            </a:r>
          </a:p>
          <a:p>
            <a:pPr lvl="1"/>
            <a:r>
              <a:rPr lang="en-US" sz="2800" dirty="0" smtClean="0"/>
              <a:t>Suitability</a:t>
            </a:r>
          </a:p>
          <a:p>
            <a:pPr lvl="1"/>
            <a:r>
              <a:rPr lang="en-US" sz="2800" dirty="0" smtClean="0"/>
              <a:t>Monitoring</a:t>
            </a:r>
            <a:endParaRPr lang="en-US" sz="2800" dirty="0"/>
          </a:p>
        </p:txBody>
      </p:sp>
      <p:sp>
        <p:nvSpPr>
          <p:cNvPr id="4" name="Slide Number Placeholder 3"/>
          <p:cNvSpPr>
            <a:spLocks noGrp="1"/>
          </p:cNvSpPr>
          <p:nvPr>
            <p:ph type="sldNum" sz="quarter" idx="12"/>
          </p:nvPr>
        </p:nvSpPr>
        <p:spPr/>
        <p:txBody>
          <a:bodyPr/>
          <a:lstStyle/>
          <a:p>
            <a:fld id="{6FDD2B9D-118F-4168-A0DE-5548D8E11191}" type="slidenum">
              <a:rPr lang="en-US" smtClean="0"/>
              <a:pPr/>
              <a:t>45</a:t>
            </a:fld>
            <a:endParaRPr lang="en-US" dirty="0"/>
          </a:p>
        </p:txBody>
      </p:sp>
    </p:spTree>
    <p:extLst>
      <p:ext uri="{BB962C8B-B14F-4D97-AF65-F5344CB8AC3E}">
        <p14:creationId xmlns:p14="http://schemas.microsoft.com/office/powerpoint/2010/main" val="4033320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a:r>
              <a:rPr lang="en-US" b="1" dirty="0" smtClean="0"/>
              <a:t>LONG-TERM DEGRADATION</a:t>
            </a:r>
            <a:endParaRPr lang="en-GB" b="1" dirty="0" smtClean="0"/>
          </a:p>
        </p:txBody>
      </p:sp>
      <p:sp>
        <p:nvSpPr>
          <p:cNvPr id="4099" name="Rectangle 3"/>
          <p:cNvSpPr>
            <a:spLocks noGrp="1" noChangeArrowheads="1"/>
          </p:cNvSpPr>
          <p:nvPr>
            <p:ph type="body" idx="1"/>
          </p:nvPr>
        </p:nvSpPr>
        <p:spPr/>
        <p:txBody>
          <a:bodyPr>
            <a:normAutofit/>
          </a:bodyPr>
          <a:lstStyle/>
          <a:p>
            <a:r>
              <a:rPr lang="en-US" sz="3600" dirty="0" smtClean="0"/>
              <a:t>What factors cause change?</a:t>
            </a:r>
            <a:endParaRPr lang="en-GB" sz="3600" dirty="0" smtClean="0"/>
          </a:p>
        </p:txBody>
      </p:sp>
      <p:sp>
        <p:nvSpPr>
          <p:cNvPr id="2" name="Slide Number Placeholder 1"/>
          <p:cNvSpPr>
            <a:spLocks noGrp="1"/>
          </p:cNvSpPr>
          <p:nvPr>
            <p:ph type="sldNum" sz="quarter" idx="12"/>
          </p:nvPr>
        </p:nvSpPr>
        <p:spPr/>
        <p:txBody>
          <a:bodyPr/>
          <a:lstStyle/>
          <a:p>
            <a:fld id="{6FDD2B9D-118F-4168-A0DE-5548D8E11191}" type="slidenum">
              <a:rPr lang="en-US" smtClean="0"/>
              <a:pPr/>
              <a:t>5</a:t>
            </a:fld>
            <a:endParaRPr lang="en-US" dirty="0"/>
          </a:p>
        </p:txBody>
      </p:sp>
    </p:spTree>
    <p:extLst>
      <p:ext uri="{BB962C8B-B14F-4D97-AF65-F5344CB8AC3E}">
        <p14:creationId xmlns:p14="http://schemas.microsoft.com/office/powerpoint/2010/main" val="113673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a:r>
              <a:rPr lang="en-GB" sz="3200" b="1" dirty="0" smtClean="0">
                <a:latin typeface="Arial" pitchFamily="34" charset="0"/>
                <a:cs typeface="Arial" pitchFamily="34" charset="0"/>
              </a:rPr>
              <a:t>CHANNEL DEGRADATION</a:t>
            </a:r>
          </a:p>
        </p:txBody>
      </p:sp>
      <p:sp>
        <p:nvSpPr>
          <p:cNvPr id="5123" name="Rectangle 3"/>
          <p:cNvSpPr>
            <a:spLocks noGrp="1" noChangeArrowheads="1"/>
          </p:cNvSpPr>
          <p:nvPr>
            <p:ph type="body" idx="1"/>
          </p:nvPr>
        </p:nvSpPr>
        <p:spPr/>
        <p:txBody>
          <a:bodyPr/>
          <a:lstStyle/>
          <a:p>
            <a:endParaRPr lang="en-GB" smtClean="0"/>
          </a:p>
        </p:txBody>
      </p:sp>
      <p:pic>
        <p:nvPicPr>
          <p:cNvPr id="5124" name="Picture 4" descr="scour7_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400" y="1676400"/>
            <a:ext cx="936857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6</a:t>
            </a:fld>
            <a:endParaRPr lang="en-US" dirty="0"/>
          </a:p>
        </p:txBody>
      </p:sp>
    </p:spTree>
    <p:extLst>
      <p:ext uri="{BB962C8B-B14F-4D97-AF65-F5344CB8AC3E}">
        <p14:creationId xmlns:p14="http://schemas.microsoft.com/office/powerpoint/2010/main" val="256978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 descr="Open_bottom_culv_fail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516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90600"/>
            <a:ext cx="9144000" cy="523220"/>
          </a:xfrm>
          <a:prstGeom prst="rect">
            <a:avLst/>
          </a:prstGeom>
          <a:noFill/>
        </p:spPr>
        <p:txBody>
          <a:bodyPr wrap="square" rtlCol="0">
            <a:spAutoFit/>
          </a:bodyPr>
          <a:lstStyle/>
          <a:p>
            <a:pPr algn="ctr"/>
            <a:r>
              <a:rPr lang="en-US" sz="2800" b="1" dirty="0" smtClean="0">
                <a:solidFill>
                  <a:schemeClr val="tx2"/>
                </a:solidFill>
                <a:latin typeface="Arial" pitchFamily="34" charset="0"/>
                <a:cs typeface="Arial" pitchFamily="34" charset="0"/>
              </a:rPr>
              <a:t>CHANNEL DEGRADATION AND LOCAL SCOUR</a:t>
            </a:r>
            <a:endParaRPr lang="en-US" sz="2800" b="1" dirty="0">
              <a:solidFill>
                <a:schemeClr val="tx2"/>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6FDD2B9D-118F-4168-A0DE-5548D8E11191}" type="slidenum">
              <a:rPr lang="en-US" smtClean="0"/>
              <a:pPr/>
              <a:t>7</a:t>
            </a:fld>
            <a:endParaRPr lang="en-US" dirty="0"/>
          </a:p>
        </p:txBody>
      </p:sp>
    </p:spTree>
    <p:extLst>
      <p:ext uri="{BB962C8B-B14F-4D97-AF65-F5344CB8AC3E}">
        <p14:creationId xmlns:p14="http://schemas.microsoft.com/office/powerpoint/2010/main" val="2705871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381000"/>
            <a:ext cx="8077200" cy="1143000"/>
          </a:xfrm>
        </p:spPr>
        <p:txBody>
          <a:bodyPr/>
          <a:lstStyle/>
          <a:p>
            <a:pPr algn="ctr"/>
            <a:r>
              <a:rPr lang="en-US" b="1" dirty="0" smtClean="0"/>
              <a:t>ESTIMATING LONG-TERM CHANGE</a:t>
            </a:r>
            <a:endParaRPr lang="en-GB" b="1" dirty="0" smtClean="0"/>
          </a:p>
        </p:txBody>
      </p:sp>
      <p:sp>
        <p:nvSpPr>
          <p:cNvPr id="5123" name="Rectangle 3"/>
          <p:cNvSpPr>
            <a:spLocks noGrp="1" noChangeArrowheads="1"/>
          </p:cNvSpPr>
          <p:nvPr>
            <p:ph type="body" idx="1"/>
          </p:nvPr>
        </p:nvSpPr>
        <p:spPr/>
        <p:txBody>
          <a:bodyPr>
            <a:normAutofit/>
          </a:bodyPr>
          <a:lstStyle/>
          <a:p>
            <a:pPr>
              <a:spcBef>
                <a:spcPct val="50000"/>
              </a:spcBef>
            </a:pPr>
            <a:r>
              <a:rPr lang="en-US" sz="3600" dirty="0" smtClean="0"/>
              <a:t>Bridge inspection records</a:t>
            </a:r>
          </a:p>
          <a:p>
            <a:pPr>
              <a:spcBef>
                <a:spcPct val="50000"/>
              </a:spcBef>
            </a:pPr>
            <a:r>
              <a:rPr lang="en-US" sz="3600" dirty="0" smtClean="0"/>
              <a:t>Geology and stream morphology</a:t>
            </a:r>
          </a:p>
        </p:txBody>
      </p:sp>
      <p:sp>
        <p:nvSpPr>
          <p:cNvPr id="2" name="Slide Number Placeholder 1"/>
          <p:cNvSpPr>
            <a:spLocks noGrp="1"/>
          </p:cNvSpPr>
          <p:nvPr>
            <p:ph type="sldNum" sz="quarter" idx="12"/>
          </p:nvPr>
        </p:nvSpPr>
        <p:spPr/>
        <p:txBody>
          <a:bodyPr/>
          <a:lstStyle/>
          <a:p>
            <a:fld id="{6FDD2B9D-118F-4168-A0DE-5548D8E11191}" type="slidenum">
              <a:rPr lang="en-US" smtClean="0"/>
              <a:pPr/>
              <a:t>8</a:t>
            </a:fld>
            <a:endParaRPr lang="en-US" dirty="0"/>
          </a:p>
        </p:txBody>
      </p:sp>
    </p:spTree>
    <p:extLst>
      <p:ext uri="{BB962C8B-B14F-4D97-AF65-F5344CB8AC3E}">
        <p14:creationId xmlns:p14="http://schemas.microsoft.com/office/powerpoint/2010/main" val="4195326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en-GB" b="1" dirty="0" smtClean="0"/>
              <a:t>CHANNEL INSTABILITY (HEAD CUT)</a:t>
            </a:r>
          </a:p>
        </p:txBody>
      </p:sp>
      <p:sp>
        <p:nvSpPr>
          <p:cNvPr id="7171" name="Rectangle 3"/>
          <p:cNvSpPr>
            <a:spLocks noGrp="1" noChangeArrowheads="1"/>
          </p:cNvSpPr>
          <p:nvPr>
            <p:ph type="body" idx="1"/>
          </p:nvPr>
        </p:nvSpPr>
        <p:spPr/>
        <p:txBody>
          <a:bodyPr/>
          <a:lstStyle/>
          <a:p>
            <a:endParaRPr lang="en-GB" smtClean="0"/>
          </a:p>
        </p:txBody>
      </p:sp>
      <p:pic>
        <p:nvPicPr>
          <p:cNvPr id="7172" name="Picture 4" descr="lsn13_sl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8873"/>
            <a:ext cx="91440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FDD2B9D-118F-4168-A0DE-5548D8E11191}" type="slidenum">
              <a:rPr lang="en-US" smtClean="0"/>
              <a:pPr/>
              <a:t>9</a:t>
            </a:fld>
            <a:endParaRPr lang="en-US" dirty="0"/>
          </a:p>
        </p:txBody>
      </p:sp>
    </p:spTree>
    <p:extLst>
      <p:ext uri="{BB962C8B-B14F-4D97-AF65-F5344CB8AC3E}">
        <p14:creationId xmlns:p14="http://schemas.microsoft.com/office/powerpoint/2010/main" val="37645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18534</TotalTime>
  <Words>2074</Words>
  <Application>Microsoft Office PowerPoint</Application>
  <PresentationFormat>On-screen Show (4:3)</PresentationFormat>
  <Paragraphs>257</Paragraphs>
  <Slides>45</Slides>
  <Notes>35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Flow</vt:lpstr>
      <vt:lpstr>Bridge Scour Repair Workshop 2.0  Design Considerations</vt:lpstr>
      <vt:lpstr>Bridge Scour</vt:lpstr>
      <vt:lpstr>COMPREHENSIVE METHODOLOGY</vt:lpstr>
      <vt:lpstr>1. Bridge Scour Inspection</vt:lpstr>
      <vt:lpstr>LONG-TERM DEGRADATION</vt:lpstr>
      <vt:lpstr>CHANNEL DEGRADATION</vt:lpstr>
      <vt:lpstr>PowerPoint Presentation</vt:lpstr>
      <vt:lpstr>ESTIMATING LONG-TERM CHANGE</vt:lpstr>
      <vt:lpstr>CHANNEL INSTABILITY (HEAD CUT)</vt:lpstr>
      <vt:lpstr>AGGRADATION</vt:lpstr>
      <vt:lpstr>AGGRADATION</vt:lpstr>
      <vt:lpstr>CONTRACTION SCOUR</vt:lpstr>
      <vt:lpstr>PowerPoint Presentation</vt:lpstr>
      <vt:lpstr>CONTRACTION SCOUR  (ABUTMENT SET BACK FROM CHANNEL)</vt:lpstr>
      <vt:lpstr>CONTRACTION SCOUR (RELIEF BRIDGE OVER FLOODPLAIN)</vt:lpstr>
      <vt:lpstr>PowerPoint Presentation</vt:lpstr>
      <vt:lpstr>LOCAL SCOUR AT PIERS</vt:lpstr>
      <vt:lpstr>PowerPoint Presentation</vt:lpstr>
      <vt:lpstr>LOCAL SCOUR AT ABUTMENTS</vt:lpstr>
      <vt:lpstr>PowerPoint Presentation</vt:lpstr>
      <vt:lpstr>EVALUATING SCOUR AT BRIDGES</vt:lpstr>
      <vt:lpstr>SCOUR EVALUATIONS</vt:lpstr>
      <vt:lpstr>BRIDGE INSPECTORS</vt:lpstr>
      <vt:lpstr>PowerPoint Presentation</vt:lpstr>
      <vt:lpstr>BRIDGE INSPECTORS</vt:lpstr>
      <vt:lpstr>2. Bridge Scour Countermeasures</vt:lpstr>
      <vt:lpstr>BRIDGE SCOUR  General Categories</vt:lpstr>
      <vt:lpstr>COUNTERMEASURES FOR DEGRADATION</vt:lpstr>
      <vt:lpstr>COUNTERMEASURES FOR CONTRACTION SCOUR</vt:lpstr>
      <vt:lpstr>ABUTMENT SCOUR COUNTERMEASURES</vt:lpstr>
      <vt:lpstr>PowerPoint Presentation</vt:lpstr>
      <vt:lpstr>GROUT FILLED MATTRESS</vt:lpstr>
      <vt:lpstr>COUNTERMEASURES FOR SCOUR AT PIERS</vt:lpstr>
      <vt:lpstr>PowerPoint Presentation</vt:lpstr>
      <vt:lpstr>MONITORING</vt:lpstr>
      <vt:lpstr>PowerPoint Presentation</vt:lpstr>
      <vt:lpstr>PowerPoint Presentation</vt:lpstr>
      <vt:lpstr>PowerPoint Presentation</vt:lpstr>
      <vt:lpstr>Selection of Countermeasures</vt:lpstr>
      <vt:lpstr>THE COUNTERMEASURES MATRIX</vt:lpstr>
      <vt:lpstr>Scour Countermeasures</vt:lpstr>
      <vt:lpstr>PIER SCOUR COUNTERMEASURE  SELECTION SUPPORT SYSTEM</vt:lpstr>
      <vt:lpstr>PowerPoint Presentation</vt:lpstr>
      <vt:lpstr>PowerPoint Presentation</vt:lpstr>
      <vt:lpstr>Review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Underwater Imaging Observing and Documenting with Technology</dc:title>
  <dc:creator>Mollie A. Meier</dc:creator>
  <cp:lastModifiedBy>Braun, Paul</cp:lastModifiedBy>
  <cp:revision>675</cp:revision>
  <cp:lastPrinted>2013-03-04T19:59:53Z</cp:lastPrinted>
  <dcterms:created xsi:type="dcterms:W3CDTF">2011-06-09T16:29:17Z</dcterms:created>
  <dcterms:modified xsi:type="dcterms:W3CDTF">2014-02-05T18:22:44Z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df2192eccce34452a4c1a3cdc03cdc56</vt:lpwstr>
  </property>
</Properties>
</file>